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notesSlides/notesSlide19.xml" ContentType="application/vnd.openxmlformats-officedocument.presentationml.notesSlide+xml"/>
  <Override PartName="/ppt/charts/chart2.xml" ContentType="application/vnd.openxmlformats-officedocument.drawingml.chart+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3.xml" ContentType="application/vnd.openxmlformats-officedocument.drawingml.chart+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62" r:id="rId5"/>
    <p:sldId id="263" r:id="rId6"/>
    <p:sldId id="264" r:id="rId7"/>
    <p:sldId id="265" r:id="rId8"/>
    <p:sldId id="266" r:id="rId9"/>
    <p:sldId id="267" r:id="rId10"/>
    <p:sldId id="268" r:id="rId11"/>
    <p:sldId id="269" r:id="rId12"/>
    <p:sldId id="270" r:id="rId13"/>
    <p:sldId id="271" r:id="rId14"/>
    <p:sldId id="289"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8" r:id="rId28"/>
    <p:sldId id="285" r:id="rId29"/>
    <p:sldId id="284" r:id="rId30"/>
    <p:sldId id="286" r:id="rId31"/>
    <p:sldId id="287"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47" autoAdjust="0"/>
  </p:normalViewPr>
  <p:slideViewPr>
    <p:cSldViewPr snapToGrid="0">
      <p:cViewPr varScale="1">
        <p:scale>
          <a:sx n="53" d="100"/>
          <a:sy n="53" d="100"/>
        </p:scale>
        <p:origin x="-68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Sheet1!$C$1</c:f>
              <c:strCache>
                <c:ptCount val="1"/>
                <c:pt idx="0">
                  <c:v>40mins</c:v>
                </c:pt>
              </c:strCache>
            </c:strRef>
          </c:tx>
          <c:spPr>
            <a:solidFill>
              <a:schemeClr val="accent1"/>
            </a:solidFill>
            <a:ln>
              <a:noFill/>
            </a:ln>
            <a:effectLst/>
          </c:spPr>
          <c:invertIfNegative val="0"/>
          <c:cat>
            <c:strRef>
              <c:f>Sheet1!$A$2</c:f>
              <c:strCache>
                <c:ptCount val="1"/>
                <c:pt idx="0">
                  <c:v>时间粒度</c:v>
                </c:pt>
              </c:strCache>
            </c:strRef>
          </c:cat>
          <c:val>
            <c:numRef>
              <c:f>Sheet1!$C$2</c:f>
              <c:numCache>
                <c:formatCode>General</c:formatCode>
                <c:ptCount val="1"/>
                <c:pt idx="0">
                  <c:v>0.55393999999999999</c:v>
                </c:pt>
              </c:numCache>
            </c:numRef>
          </c:val>
        </c:ser>
        <c:ser>
          <c:idx val="1"/>
          <c:order val="1"/>
          <c:tx>
            <c:strRef>
              <c:f>Sheet1!$D$1</c:f>
              <c:strCache>
                <c:ptCount val="1"/>
                <c:pt idx="0">
                  <c:v>50mins</c:v>
                </c:pt>
              </c:strCache>
            </c:strRef>
          </c:tx>
          <c:spPr>
            <a:solidFill>
              <a:schemeClr val="accent2"/>
            </a:solidFill>
            <a:ln>
              <a:noFill/>
            </a:ln>
            <a:effectLst/>
          </c:spPr>
          <c:invertIfNegative val="0"/>
          <c:cat>
            <c:strRef>
              <c:f>Sheet1!$A$2</c:f>
              <c:strCache>
                <c:ptCount val="1"/>
                <c:pt idx="0">
                  <c:v>时间粒度</c:v>
                </c:pt>
              </c:strCache>
            </c:strRef>
          </c:cat>
          <c:val>
            <c:numRef>
              <c:f>Sheet1!$D$2</c:f>
              <c:numCache>
                <c:formatCode>General</c:formatCode>
                <c:ptCount val="1"/>
                <c:pt idx="0">
                  <c:v>0.65127999999999997</c:v>
                </c:pt>
              </c:numCache>
            </c:numRef>
          </c:val>
        </c:ser>
        <c:ser>
          <c:idx val="2"/>
          <c:order val="2"/>
          <c:tx>
            <c:strRef>
              <c:f>Sheet1!$E$1</c:f>
              <c:strCache>
                <c:ptCount val="1"/>
                <c:pt idx="0">
                  <c:v>60mins</c:v>
                </c:pt>
              </c:strCache>
            </c:strRef>
          </c:tx>
          <c:spPr>
            <a:solidFill>
              <a:schemeClr val="accent3"/>
            </a:solidFill>
            <a:ln>
              <a:noFill/>
            </a:ln>
            <a:effectLst/>
          </c:spPr>
          <c:invertIfNegative val="0"/>
          <c:cat>
            <c:strRef>
              <c:f>Sheet1!$A$2</c:f>
              <c:strCache>
                <c:ptCount val="1"/>
                <c:pt idx="0">
                  <c:v>时间粒度</c:v>
                </c:pt>
              </c:strCache>
            </c:strRef>
          </c:cat>
          <c:val>
            <c:numRef>
              <c:f>Sheet1!$E$2</c:f>
              <c:numCache>
                <c:formatCode>General</c:formatCode>
                <c:ptCount val="1"/>
                <c:pt idx="0">
                  <c:v>0.62148000000000003</c:v>
                </c:pt>
              </c:numCache>
            </c:numRef>
          </c:val>
        </c:ser>
        <c:ser>
          <c:idx val="3"/>
          <c:order val="3"/>
          <c:tx>
            <c:strRef>
              <c:f>Sheet1!$F$1</c:f>
              <c:strCache>
                <c:ptCount val="1"/>
                <c:pt idx="0">
                  <c:v>70mins</c:v>
                </c:pt>
              </c:strCache>
            </c:strRef>
          </c:tx>
          <c:spPr>
            <a:solidFill>
              <a:schemeClr val="accent4"/>
            </a:solidFill>
            <a:ln>
              <a:noFill/>
            </a:ln>
            <a:effectLst/>
          </c:spPr>
          <c:invertIfNegative val="0"/>
          <c:cat>
            <c:strRef>
              <c:f>Sheet1!$A$2</c:f>
              <c:strCache>
                <c:ptCount val="1"/>
                <c:pt idx="0">
                  <c:v>时间粒度</c:v>
                </c:pt>
              </c:strCache>
            </c:strRef>
          </c:cat>
          <c:val>
            <c:numRef>
              <c:f>Sheet1!$F$2</c:f>
              <c:numCache>
                <c:formatCode>General</c:formatCode>
                <c:ptCount val="1"/>
                <c:pt idx="0">
                  <c:v>0.56357999999999997</c:v>
                </c:pt>
              </c:numCache>
            </c:numRef>
          </c:val>
        </c:ser>
        <c:ser>
          <c:idx val="4"/>
          <c:order val="4"/>
          <c:tx>
            <c:strRef>
              <c:f>Sheet1!$G$1</c:f>
              <c:strCache>
                <c:ptCount val="1"/>
                <c:pt idx="0">
                  <c:v>80mins</c:v>
                </c:pt>
              </c:strCache>
            </c:strRef>
          </c:tx>
          <c:spPr>
            <a:solidFill>
              <a:schemeClr val="accent5"/>
            </a:solidFill>
            <a:ln>
              <a:noFill/>
            </a:ln>
            <a:effectLst/>
          </c:spPr>
          <c:invertIfNegative val="0"/>
          <c:cat>
            <c:strRef>
              <c:f>Sheet1!$A$2</c:f>
              <c:strCache>
                <c:ptCount val="1"/>
                <c:pt idx="0">
                  <c:v>时间粒度</c:v>
                </c:pt>
              </c:strCache>
            </c:strRef>
          </c:cat>
          <c:val>
            <c:numRef>
              <c:f>Sheet1!$G$2</c:f>
              <c:numCache>
                <c:formatCode>General</c:formatCode>
                <c:ptCount val="1"/>
                <c:pt idx="0">
                  <c:v>0.57254000000000005</c:v>
                </c:pt>
              </c:numCache>
            </c:numRef>
          </c:val>
        </c:ser>
        <c:ser>
          <c:idx val="5"/>
          <c:order val="5"/>
          <c:tx>
            <c:strRef>
              <c:f>Sheet1!$H$1</c:f>
              <c:strCache>
                <c:ptCount val="1"/>
                <c:pt idx="0">
                  <c:v>90mins</c:v>
                </c:pt>
              </c:strCache>
            </c:strRef>
          </c:tx>
          <c:spPr>
            <a:solidFill>
              <a:schemeClr val="accent6"/>
            </a:solidFill>
            <a:ln>
              <a:noFill/>
            </a:ln>
            <a:effectLst/>
          </c:spPr>
          <c:invertIfNegative val="0"/>
          <c:cat>
            <c:strRef>
              <c:f>Sheet1!$A$2</c:f>
              <c:strCache>
                <c:ptCount val="1"/>
                <c:pt idx="0">
                  <c:v>时间粒度</c:v>
                </c:pt>
              </c:strCache>
            </c:strRef>
          </c:cat>
          <c:val>
            <c:numRef>
              <c:f>Sheet1!$H$2</c:f>
              <c:numCache>
                <c:formatCode>General</c:formatCode>
                <c:ptCount val="1"/>
                <c:pt idx="0">
                  <c:v>0.65844999999999998</c:v>
                </c:pt>
              </c:numCache>
            </c:numRef>
          </c:val>
        </c:ser>
        <c:ser>
          <c:idx val="6"/>
          <c:order val="6"/>
          <c:tx>
            <c:strRef>
              <c:f>Sheet1!$I$1</c:f>
              <c:strCache>
                <c:ptCount val="1"/>
                <c:pt idx="0">
                  <c:v>100mins</c:v>
                </c:pt>
              </c:strCache>
            </c:strRef>
          </c:tx>
          <c:spPr>
            <a:solidFill>
              <a:schemeClr val="accent1">
                <a:lumMod val="60000"/>
              </a:schemeClr>
            </a:solidFill>
            <a:ln>
              <a:noFill/>
            </a:ln>
            <a:effectLst/>
          </c:spPr>
          <c:invertIfNegative val="0"/>
          <c:cat>
            <c:strRef>
              <c:f>Sheet1!$A$2</c:f>
              <c:strCache>
                <c:ptCount val="1"/>
                <c:pt idx="0">
                  <c:v>时间粒度</c:v>
                </c:pt>
              </c:strCache>
            </c:strRef>
          </c:cat>
          <c:val>
            <c:numRef>
              <c:f>Sheet1!$I$2</c:f>
              <c:numCache>
                <c:formatCode>General</c:formatCode>
                <c:ptCount val="1"/>
                <c:pt idx="0">
                  <c:v>0.66258499999999998</c:v>
                </c:pt>
              </c:numCache>
            </c:numRef>
          </c:val>
        </c:ser>
        <c:ser>
          <c:idx val="7"/>
          <c:order val="7"/>
          <c:tx>
            <c:strRef>
              <c:f>Sheet1!$J$1</c:f>
              <c:strCache>
                <c:ptCount val="1"/>
                <c:pt idx="0">
                  <c:v>110mins</c:v>
                </c:pt>
              </c:strCache>
            </c:strRef>
          </c:tx>
          <c:spPr>
            <a:solidFill>
              <a:schemeClr val="accent2">
                <a:lumMod val="60000"/>
              </a:schemeClr>
            </a:solidFill>
            <a:ln>
              <a:noFill/>
            </a:ln>
            <a:effectLst/>
          </c:spPr>
          <c:invertIfNegative val="0"/>
          <c:cat>
            <c:strRef>
              <c:f>Sheet1!$A$2</c:f>
              <c:strCache>
                <c:ptCount val="1"/>
                <c:pt idx="0">
                  <c:v>时间粒度</c:v>
                </c:pt>
              </c:strCache>
            </c:strRef>
          </c:cat>
          <c:val>
            <c:numRef>
              <c:f>Sheet1!$J$2</c:f>
              <c:numCache>
                <c:formatCode>General</c:formatCode>
                <c:ptCount val="1"/>
                <c:pt idx="0">
                  <c:v>0.57230000000000003</c:v>
                </c:pt>
              </c:numCache>
            </c:numRef>
          </c:val>
        </c:ser>
        <c:ser>
          <c:idx val="8"/>
          <c:order val="8"/>
          <c:tx>
            <c:strRef>
              <c:f>Sheet1!$K$1</c:f>
              <c:strCache>
                <c:ptCount val="1"/>
                <c:pt idx="0">
                  <c:v>120mins</c:v>
                </c:pt>
              </c:strCache>
            </c:strRef>
          </c:tx>
          <c:spPr>
            <a:solidFill>
              <a:schemeClr val="accent3">
                <a:lumMod val="60000"/>
              </a:schemeClr>
            </a:solidFill>
            <a:ln>
              <a:noFill/>
            </a:ln>
            <a:effectLst/>
          </c:spPr>
          <c:invertIfNegative val="0"/>
          <c:cat>
            <c:strRef>
              <c:f>Sheet1!$A$2</c:f>
              <c:strCache>
                <c:ptCount val="1"/>
                <c:pt idx="0">
                  <c:v>时间粒度</c:v>
                </c:pt>
              </c:strCache>
            </c:strRef>
          </c:cat>
          <c:val>
            <c:numRef>
              <c:f>Sheet1!$K$2</c:f>
              <c:numCache>
                <c:formatCode>General</c:formatCode>
                <c:ptCount val="1"/>
                <c:pt idx="0">
                  <c:v>0.54256400000000005</c:v>
                </c:pt>
              </c:numCache>
            </c:numRef>
          </c:val>
        </c:ser>
        <c:ser>
          <c:idx val="9"/>
          <c:order val="9"/>
          <c:tx>
            <c:strRef>
              <c:f>Sheet1!$L$1</c:f>
              <c:strCache>
                <c:ptCount val="1"/>
              </c:strCache>
            </c:strRef>
          </c:tx>
          <c:spPr>
            <a:solidFill>
              <a:schemeClr val="accent4">
                <a:lumMod val="60000"/>
              </a:schemeClr>
            </a:solidFill>
            <a:ln>
              <a:noFill/>
            </a:ln>
            <a:effectLst/>
          </c:spPr>
          <c:invertIfNegative val="0"/>
          <c:cat>
            <c:strRef>
              <c:f>Sheet1!$A$2</c:f>
              <c:strCache>
                <c:ptCount val="1"/>
                <c:pt idx="0">
                  <c:v>时间粒度</c:v>
                </c:pt>
              </c:strCache>
            </c:strRef>
          </c:cat>
          <c:val>
            <c:numRef>
              <c:f>Sheet1!$L$2</c:f>
              <c:numCache>
                <c:formatCode>General</c:formatCode>
                <c:ptCount val="1"/>
              </c:numCache>
            </c:numRef>
          </c:val>
        </c:ser>
        <c:dLbls>
          <c:showLegendKey val="0"/>
          <c:showVal val="0"/>
          <c:showCatName val="0"/>
          <c:showSerName val="0"/>
          <c:showPercent val="0"/>
          <c:showBubbleSize val="0"/>
        </c:dLbls>
        <c:gapWidth val="219"/>
        <c:overlap val="-27"/>
        <c:axId val="87063936"/>
        <c:axId val="87069824"/>
      </c:barChart>
      <c:catAx>
        <c:axId val="87063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7069824"/>
        <c:crosses val="autoZero"/>
        <c:auto val="1"/>
        <c:lblAlgn val="ctr"/>
        <c:lblOffset val="100"/>
        <c:tickMarkSkip val="1"/>
        <c:noMultiLvlLbl val="0"/>
      </c:catAx>
      <c:valAx>
        <c:axId val="87069824"/>
        <c:scaling>
          <c:orientation val="minMax"/>
          <c:min val="0.49"/>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lgn="ct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7063936"/>
        <c:crosses val="autoZero"/>
        <c:crossBetween val="between"/>
      </c:valAx>
      <c:spPr>
        <a:noFill/>
        <a:ln>
          <a:noFill/>
        </a:ln>
        <a:effectLst/>
      </c:spPr>
    </c:plotArea>
    <c:legend>
      <c:legendPos val="b"/>
      <c:overlay val="0"/>
      <c:spPr>
        <a:noFill/>
        <a:ln>
          <a:noFill/>
        </a:ln>
        <a:effectLst/>
      </c:spPr>
      <c:txPr>
        <a:bodyPr rot="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rot="0" spcFirstLastPara="0" vertOverflow="ellipsis" horzOverflow="overflow" vert="horz" wrap="square" anchor="ctr" anchorCtr="1"/>
    <a:lstStyle/>
    <a:p>
      <a:pPr>
        <a:defRPr lang="en-US"/>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余弦相似度计算方法</c:v>
                </c:pt>
              </c:strCache>
            </c:strRef>
          </c:tx>
          <c:spPr>
            <a:solidFill>
              <a:schemeClr val="accent1"/>
            </a:solidFill>
            <a:ln>
              <a:noFill/>
            </a:ln>
            <a:effectLst/>
          </c:spPr>
          <c:invertIfNegative val="0"/>
          <c:cat>
            <c:strRef>
              <c:f>Sheet1!$A$2:$A$6</c:f>
              <c:strCache>
                <c:ptCount val="5"/>
                <c:pt idx="0">
                  <c:v>u3</c:v>
                </c:pt>
                <c:pt idx="1">
                  <c:v>u10</c:v>
                </c:pt>
                <c:pt idx="2">
                  <c:v>u12</c:v>
                </c:pt>
                <c:pt idx="3">
                  <c:v>u13</c:v>
                </c:pt>
                <c:pt idx="4">
                  <c:v>u17</c:v>
                </c:pt>
              </c:strCache>
            </c:strRef>
          </c:cat>
          <c:val>
            <c:numRef>
              <c:f>Sheet1!$B$2:$B$6</c:f>
              <c:numCache>
                <c:formatCode>General</c:formatCode>
                <c:ptCount val="5"/>
                <c:pt idx="0">
                  <c:v>0.54900000000000004</c:v>
                </c:pt>
                <c:pt idx="1">
                  <c:v>0.55900000000000005</c:v>
                </c:pt>
                <c:pt idx="2">
                  <c:v>0.621</c:v>
                </c:pt>
                <c:pt idx="3">
                  <c:v>0.64800000000000002</c:v>
                </c:pt>
                <c:pt idx="4">
                  <c:v>0.48499999999999999</c:v>
                </c:pt>
              </c:numCache>
            </c:numRef>
          </c:val>
        </c:ser>
        <c:ser>
          <c:idx val="1"/>
          <c:order val="1"/>
          <c:tx>
            <c:strRef>
              <c:f>Sheet1!$C$1</c:f>
              <c:strCache>
                <c:ptCount val="1"/>
                <c:pt idx="0">
                  <c:v>WiFi数据拓扑图计算方法</c:v>
                </c:pt>
              </c:strCache>
            </c:strRef>
          </c:tx>
          <c:spPr>
            <a:solidFill>
              <a:schemeClr val="accent2"/>
            </a:solidFill>
            <a:ln>
              <a:noFill/>
            </a:ln>
            <a:effectLst/>
          </c:spPr>
          <c:invertIfNegative val="0"/>
          <c:cat>
            <c:strRef>
              <c:f>Sheet1!$A$2:$A$6</c:f>
              <c:strCache>
                <c:ptCount val="5"/>
                <c:pt idx="0">
                  <c:v>u3</c:v>
                </c:pt>
                <c:pt idx="1">
                  <c:v>u10</c:v>
                </c:pt>
                <c:pt idx="2">
                  <c:v>u12</c:v>
                </c:pt>
                <c:pt idx="3">
                  <c:v>u13</c:v>
                </c:pt>
                <c:pt idx="4">
                  <c:v>u17</c:v>
                </c:pt>
              </c:strCache>
            </c:strRef>
          </c:cat>
          <c:val>
            <c:numRef>
              <c:f>Sheet1!$C$2:$C$6</c:f>
              <c:numCache>
                <c:formatCode>General</c:formatCode>
                <c:ptCount val="5"/>
                <c:pt idx="0">
                  <c:v>0.56999999999999995</c:v>
                </c:pt>
                <c:pt idx="1">
                  <c:v>0.51900000000000002</c:v>
                </c:pt>
                <c:pt idx="2">
                  <c:v>0.67500000000000004</c:v>
                </c:pt>
                <c:pt idx="3">
                  <c:v>0.60499999999999998</c:v>
                </c:pt>
                <c:pt idx="4">
                  <c:v>0.53258000000000005</c:v>
                </c:pt>
              </c:numCache>
            </c:numRef>
          </c:val>
        </c:ser>
        <c:dLbls>
          <c:showLegendKey val="0"/>
          <c:showVal val="0"/>
          <c:showCatName val="0"/>
          <c:showSerName val="0"/>
          <c:showPercent val="0"/>
          <c:showBubbleSize val="0"/>
        </c:dLbls>
        <c:gapWidth val="219"/>
        <c:overlap val="-27"/>
        <c:axId val="85455616"/>
        <c:axId val="85457152"/>
      </c:barChart>
      <c:catAx>
        <c:axId val="854556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5457152"/>
        <c:crosses val="autoZero"/>
        <c:auto val="1"/>
        <c:lblAlgn val="ctr"/>
        <c:lblOffset val="100"/>
        <c:tickMarkSkip val="1"/>
        <c:noMultiLvlLbl val="0"/>
      </c:catAx>
      <c:valAx>
        <c:axId val="85457152"/>
        <c:scaling>
          <c:orientation val="minMax"/>
          <c:max val="0.7"/>
          <c:min val="0.44"/>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lgn="ct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5455616"/>
        <c:crosses val="autoZero"/>
        <c:crossBetween val="between"/>
      </c:valAx>
      <c:spPr>
        <a:noFill/>
        <a:ln>
          <a:noFill/>
        </a:ln>
        <a:effectLst/>
      </c:spPr>
    </c:plotArea>
    <c:legend>
      <c:legendPos val="b"/>
      <c:overlay val="0"/>
      <c:spPr>
        <a:noFill/>
        <a:ln>
          <a:noFill/>
        </a:ln>
        <a:effectLst/>
      </c:spPr>
      <c:txPr>
        <a:bodyPr rot="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rot="0" spcFirstLastPara="0" vertOverflow="ellipsis" horzOverflow="overflow" vert="horz" wrap="square" anchor="ctr" anchorCtr="1"/>
    <a:lstStyle/>
    <a:p>
      <a:pPr>
        <a:defRPr lang="en-US"/>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基于空间轨迹</c:v>
                </c:pt>
              </c:strCache>
            </c:strRef>
          </c:tx>
          <c:spPr>
            <a:solidFill>
              <a:schemeClr val="accent1"/>
            </a:solidFill>
            <a:ln>
              <a:noFill/>
            </a:ln>
            <a:effectLst/>
          </c:spPr>
          <c:invertIfNegative val="0"/>
          <c:cat>
            <c:strRef>
              <c:f>Sheet1!$A$2:$A$6</c:f>
              <c:strCache>
                <c:ptCount val="5"/>
                <c:pt idx="0">
                  <c:v>u3</c:v>
                </c:pt>
                <c:pt idx="1">
                  <c:v>u10</c:v>
                </c:pt>
                <c:pt idx="2">
                  <c:v>u12</c:v>
                </c:pt>
                <c:pt idx="3">
                  <c:v>u13</c:v>
                </c:pt>
                <c:pt idx="4">
                  <c:v>u17</c:v>
                </c:pt>
              </c:strCache>
            </c:strRef>
          </c:cat>
          <c:val>
            <c:numRef>
              <c:f>Sheet1!$B$2:$B$6</c:f>
              <c:numCache>
                <c:formatCode>General</c:formatCode>
                <c:ptCount val="5"/>
                <c:pt idx="0">
                  <c:v>0.55349999999999999</c:v>
                </c:pt>
                <c:pt idx="1">
                  <c:v>0.55393999999999999</c:v>
                </c:pt>
                <c:pt idx="2">
                  <c:v>0.65127999999999997</c:v>
                </c:pt>
                <c:pt idx="3">
                  <c:v>0.62148000000000003</c:v>
                </c:pt>
                <c:pt idx="4">
                  <c:v>0.56357999999999997</c:v>
                </c:pt>
              </c:numCache>
            </c:numRef>
          </c:val>
        </c:ser>
        <c:ser>
          <c:idx val="1"/>
          <c:order val="1"/>
          <c:tx>
            <c:strRef>
              <c:f>Sheet1!$C$1</c:f>
              <c:strCache>
                <c:ptCount val="1"/>
                <c:pt idx="0">
                  <c:v>基于WiFi上下文数据</c:v>
                </c:pt>
              </c:strCache>
            </c:strRef>
          </c:tx>
          <c:spPr>
            <a:solidFill>
              <a:schemeClr val="accent2"/>
            </a:solidFill>
            <a:ln>
              <a:noFill/>
            </a:ln>
            <a:effectLst/>
          </c:spPr>
          <c:invertIfNegative val="0"/>
          <c:cat>
            <c:strRef>
              <c:f>Sheet1!$A$2:$A$6</c:f>
              <c:strCache>
                <c:ptCount val="5"/>
                <c:pt idx="0">
                  <c:v>u3</c:v>
                </c:pt>
                <c:pt idx="1">
                  <c:v>u10</c:v>
                </c:pt>
                <c:pt idx="2">
                  <c:v>u12</c:v>
                </c:pt>
                <c:pt idx="3">
                  <c:v>u13</c:v>
                </c:pt>
                <c:pt idx="4">
                  <c:v>u17</c:v>
                </c:pt>
              </c:strCache>
            </c:strRef>
          </c:cat>
          <c:val>
            <c:numRef>
              <c:f>Sheet1!$C$2:$C$6</c:f>
              <c:numCache>
                <c:formatCode>General</c:formatCode>
                <c:ptCount val="5"/>
                <c:pt idx="0">
                  <c:v>0.51349999999999996</c:v>
                </c:pt>
                <c:pt idx="1">
                  <c:v>0.49393999999999999</c:v>
                </c:pt>
                <c:pt idx="2">
                  <c:v>0.67127999999999999</c:v>
                </c:pt>
                <c:pt idx="3">
                  <c:v>0.63148000000000004</c:v>
                </c:pt>
                <c:pt idx="4">
                  <c:v>0.55357999999999996</c:v>
                </c:pt>
              </c:numCache>
            </c:numRef>
          </c:val>
        </c:ser>
        <c:ser>
          <c:idx val="2"/>
          <c:order val="2"/>
          <c:tx>
            <c:strRef>
              <c:f>Sheet1!$D$1</c:f>
              <c:strCache>
                <c:ptCount val="1"/>
                <c:pt idx="0">
                  <c:v>基于蓝牙上下文数据</c:v>
                </c:pt>
              </c:strCache>
            </c:strRef>
          </c:tx>
          <c:spPr>
            <a:solidFill>
              <a:schemeClr val="accent3"/>
            </a:solidFill>
            <a:ln>
              <a:noFill/>
            </a:ln>
            <a:effectLst/>
          </c:spPr>
          <c:invertIfNegative val="0"/>
          <c:cat>
            <c:strRef>
              <c:f>Sheet1!$A$2:$A$6</c:f>
              <c:strCache>
                <c:ptCount val="5"/>
                <c:pt idx="0">
                  <c:v>u3</c:v>
                </c:pt>
                <c:pt idx="1">
                  <c:v>u10</c:v>
                </c:pt>
                <c:pt idx="2">
                  <c:v>u12</c:v>
                </c:pt>
                <c:pt idx="3">
                  <c:v>u13</c:v>
                </c:pt>
                <c:pt idx="4">
                  <c:v>u17</c:v>
                </c:pt>
              </c:strCache>
            </c:strRef>
          </c:cat>
          <c:val>
            <c:numRef>
              <c:f>Sheet1!$D$2:$D$6</c:f>
              <c:numCache>
                <c:formatCode>General</c:formatCode>
                <c:ptCount val="5"/>
                <c:pt idx="0">
                  <c:v>0.56999999999999995</c:v>
                </c:pt>
                <c:pt idx="1">
                  <c:v>0.51900000000000002</c:v>
                </c:pt>
                <c:pt idx="2">
                  <c:v>0.67500000000000004</c:v>
                </c:pt>
                <c:pt idx="3">
                  <c:v>0.60499999999999998</c:v>
                </c:pt>
                <c:pt idx="4">
                  <c:v>0.53258000000000005</c:v>
                </c:pt>
              </c:numCache>
            </c:numRef>
          </c:val>
        </c:ser>
        <c:ser>
          <c:idx val="3"/>
          <c:order val="3"/>
          <c:tx>
            <c:strRef>
              <c:f>Sheet1!$E$1</c:f>
              <c:strCache>
                <c:ptCount val="1"/>
                <c:pt idx="0">
                  <c:v>RSMHD集成学习</c:v>
                </c:pt>
              </c:strCache>
            </c:strRef>
          </c:tx>
          <c:spPr>
            <a:solidFill>
              <a:schemeClr val="accent4"/>
            </a:solidFill>
            <a:ln>
              <a:noFill/>
            </a:ln>
            <a:effectLst/>
          </c:spPr>
          <c:invertIfNegative val="0"/>
          <c:cat>
            <c:strRef>
              <c:f>Sheet1!$A$2:$A$6</c:f>
              <c:strCache>
                <c:ptCount val="5"/>
                <c:pt idx="0">
                  <c:v>u3</c:v>
                </c:pt>
                <c:pt idx="1">
                  <c:v>u10</c:v>
                </c:pt>
                <c:pt idx="2">
                  <c:v>u12</c:v>
                </c:pt>
                <c:pt idx="3">
                  <c:v>u13</c:v>
                </c:pt>
                <c:pt idx="4">
                  <c:v>u17</c:v>
                </c:pt>
              </c:strCache>
            </c:strRef>
          </c:cat>
          <c:val>
            <c:numRef>
              <c:f>Sheet1!$E$2:$E$6</c:f>
              <c:numCache>
                <c:formatCode>General</c:formatCode>
                <c:ptCount val="5"/>
                <c:pt idx="0">
                  <c:v>0.65800000000000003</c:v>
                </c:pt>
                <c:pt idx="1">
                  <c:v>0.64700000000000002</c:v>
                </c:pt>
                <c:pt idx="2">
                  <c:v>0.69499999999999995</c:v>
                </c:pt>
                <c:pt idx="3">
                  <c:v>0.66800000000000004</c:v>
                </c:pt>
                <c:pt idx="4">
                  <c:v>0.63800000000000001</c:v>
                </c:pt>
              </c:numCache>
            </c:numRef>
          </c:val>
        </c:ser>
        <c:dLbls>
          <c:showLegendKey val="0"/>
          <c:showVal val="0"/>
          <c:showCatName val="0"/>
          <c:showSerName val="0"/>
          <c:showPercent val="0"/>
          <c:showBubbleSize val="0"/>
        </c:dLbls>
        <c:gapWidth val="219"/>
        <c:overlap val="-27"/>
        <c:axId val="83499264"/>
        <c:axId val="83513344"/>
      </c:barChart>
      <c:catAx>
        <c:axId val="83499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3513344"/>
        <c:crosses val="autoZero"/>
        <c:auto val="1"/>
        <c:lblAlgn val="ctr"/>
        <c:lblOffset val="100"/>
        <c:tickMarkSkip val="1"/>
        <c:noMultiLvlLbl val="0"/>
      </c:catAx>
      <c:valAx>
        <c:axId val="83513344"/>
        <c:scaling>
          <c:orientation val="minMax"/>
          <c:min val="0.3"/>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lgn="ct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crossAx val="83499264"/>
        <c:crosses val="autoZero"/>
        <c:crossBetween val="between"/>
      </c:valAx>
      <c:spPr>
        <a:noFill/>
        <a:ln>
          <a:noFill/>
        </a:ln>
        <a:effectLst/>
      </c:spPr>
    </c:plotArea>
    <c:legend>
      <c:legendPos val="b"/>
      <c:overlay val="0"/>
      <c:spPr>
        <a:noFill/>
        <a:ln>
          <a:noFill/>
        </a:ln>
        <a:effectLst/>
      </c:spPr>
      <c:txPr>
        <a:bodyPr rot="0" spcFirstLastPara="1" vertOverflow="ellipsis" horzOverflow="overflow" vert="horz" wrap="square" anchor="ctr" anchorCtr="1"/>
        <a:lstStyle/>
        <a:p>
          <a:pPr>
            <a:defRPr sz="1195"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rot="0" spcFirstLastPara="0" vertOverflow="ellipsis" horzOverflow="overflow" vert="horz" wrap="square" anchor="ctr" anchorCtr="1"/>
    <a:lstStyle/>
    <a:p>
      <a:pPr>
        <a:defRPr lang="en-US"/>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G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35.png>
</file>

<file path=ppt/media/image36.GIF>
</file>

<file path=ppt/media/image38.png>
</file>

<file path=ppt/media/image4.jpeg>
</file>

<file path=ppt/media/image44.png>
</file>

<file path=ppt/media/image46.GIF>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8A7FB7-B5F0-4FEF-A58C-D65AFEE2491C}" type="datetimeFigureOut">
              <a:rPr lang="zh-CN" altLang="en-US" smtClean="0"/>
              <a:t>2016/10/19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145DA-22A1-4C79-B7DA-B1A43A3BAC29}" type="slidenum">
              <a:rPr lang="zh-CN" altLang="en-US" smtClean="0"/>
              <a:t>‹#›</a:t>
            </a:fld>
            <a:endParaRPr lang="zh-CN" altLang="en-US"/>
          </a:p>
        </p:txBody>
      </p:sp>
    </p:spTree>
    <p:extLst>
      <p:ext uri="{BB962C8B-B14F-4D97-AF65-F5344CB8AC3E}">
        <p14:creationId xmlns:p14="http://schemas.microsoft.com/office/powerpoint/2010/main" val="601884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15</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16</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17</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18</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在日常生活中</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的感知距离因为受到发射器功率以及周围环境的影响，导致正常</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的覆盖范围大约在</a:t>
            </a:r>
            <a:r>
              <a:rPr lang="en-US" altLang="zh-CN" sz="1200" b="0" i="0" u="none" strike="noStrike" kern="1200" baseline="0" dirty="0" smtClean="0">
                <a:solidFill>
                  <a:schemeClr val="tx1"/>
                </a:solidFill>
                <a:latin typeface="+mn-lt"/>
                <a:ea typeface="+mn-ea"/>
                <a:cs typeface="+mn-cs"/>
              </a:rPr>
              <a:t>20 </a:t>
            </a:r>
            <a:r>
              <a:rPr lang="zh-CN" altLang="en-US" sz="1200" b="0" i="0" u="none" strike="noStrike" kern="1200" baseline="0" dirty="0" smtClean="0">
                <a:solidFill>
                  <a:schemeClr val="tx1"/>
                </a:solidFill>
                <a:latin typeface="+mn-lt"/>
                <a:ea typeface="+mn-ea"/>
                <a:cs typeface="+mn-cs"/>
              </a:rPr>
              <a:t>米左右。</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19</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20</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在日常生活中</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的感知距离因为受到发射器功率以及周围环境的影响，导致正常</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的覆盖范围大约在</a:t>
            </a:r>
            <a:r>
              <a:rPr lang="en-US" altLang="zh-CN" sz="1200" b="0" i="0" u="none" strike="noStrike" kern="1200" baseline="0" dirty="0" smtClean="0">
                <a:solidFill>
                  <a:schemeClr val="tx1"/>
                </a:solidFill>
                <a:latin typeface="+mn-lt"/>
                <a:ea typeface="+mn-ea"/>
                <a:cs typeface="+mn-cs"/>
              </a:rPr>
              <a:t>20 </a:t>
            </a:r>
            <a:r>
              <a:rPr lang="zh-CN" altLang="en-US" sz="1200" b="0" i="0" u="none" strike="noStrike" kern="1200" baseline="0" dirty="0" smtClean="0">
                <a:solidFill>
                  <a:schemeClr val="tx1"/>
                </a:solidFill>
                <a:latin typeface="+mn-lt"/>
                <a:ea typeface="+mn-ea"/>
                <a:cs typeface="+mn-cs"/>
              </a:rPr>
              <a:t>米左右。</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21</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传统的最长公共子串的序列相似计算方法在本研究中因受限于用户问卷关系序列的长度影响，导致计算结果依赖于用户的初始化关系强度序列长度</a:t>
            </a:r>
            <a:endParaRPr lang="en-US" altLang="zh-CN" sz="1200" b="0" i="0" u="none" strike="noStrike" kern="1200" baseline="0" dirty="0" smtClean="0">
              <a:solidFill>
                <a:schemeClr val="tx1"/>
              </a:solidFill>
              <a:latin typeface="+mn-lt"/>
              <a:ea typeface="+mn-ea"/>
              <a:cs typeface="+mn-cs"/>
            </a:endParaRPr>
          </a:p>
          <a:p>
            <a:r>
              <a:rPr lang="zh-CN" altLang="en-US" sz="1200" b="0" i="0" u="none" strike="noStrike" kern="1200" baseline="0" dirty="0" smtClean="0">
                <a:solidFill>
                  <a:schemeClr val="tx1"/>
                </a:solidFill>
                <a:latin typeface="+mn-lt"/>
                <a:ea typeface="+mn-ea"/>
                <a:cs typeface="+mn-cs"/>
              </a:rPr>
              <a:t>首先我们求出</a:t>
            </a:r>
            <a:r>
              <a:rPr lang="en-US" altLang="zh-CN" sz="1200" b="0" i="1" u="none" strike="noStrike" kern="1200" baseline="0" dirty="0" err="1" smtClean="0">
                <a:solidFill>
                  <a:schemeClr val="tx1"/>
                </a:solidFill>
                <a:latin typeface="+mn-lt"/>
                <a:ea typeface="+mn-ea"/>
                <a:cs typeface="+mn-cs"/>
              </a:rPr>
              <a:t>rsqt</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的最长公共子串</a:t>
            </a:r>
            <a:r>
              <a:rPr lang="en-US" altLang="zh-CN" sz="1200" b="0" i="1" u="none" strike="noStrike" kern="1200" baseline="0" dirty="0" smtClean="0">
                <a:solidFill>
                  <a:schemeClr val="tx1"/>
                </a:solidFill>
                <a:latin typeface="+mn-lt"/>
                <a:ea typeface="+mn-ea"/>
                <a:cs typeface="+mn-cs"/>
              </a:rPr>
              <a:t>LCS </a:t>
            </a:r>
            <a:r>
              <a:rPr lang="en-US" altLang="zh-CN" sz="1200" b="0" i="0" u="none" strike="noStrike" kern="1200" baseline="0" dirty="0" smtClean="0">
                <a:solidFill>
                  <a:schemeClr val="tx1"/>
                </a:solidFill>
                <a:latin typeface="+mn-lt"/>
                <a:ea typeface="+mn-ea"/>
                <a:cs typeface="+mn-cs"/>
              </a:rPr>
              <a:t>(</a:t>
            </a:r>
            <a:r>
              <a:rPr lang="en-US" altLang="zh-CN" sz="1200" b="0" i="1" u="none" strike="noStrike" kern="1200" baseline="0" dirty="0" err="1" smtClean="0">
                <a:solidFill>
                  <a:schemeClr val="tx1"/>
                </a:solidFill>
                <a:latin typeface="+mn-lt"/>
                <a:ea typeface="+mn-ea"/>
                <a:cs typeface="+mn-cs"/>
              </a:rPr>
              <a:t>rsqt</a:t>
            </a:r>
            <a:r>
              <a:rPr lang="en-US" altLang="zh-CN" sz="1200" b="0" i="0" u="none" strike="noStrike" kern="1200" baseline="0" dirty="0" smtClean="0">
                <a:solidFill>
                  <a:schemeClr val="tx1"/>
                </a:solidFill>
                <a:latin typeface="+mn-lt"/>
                <a:ea typeface="+mn-ea"/>
                <a:cs typeface="+mn-cs"/>
              </a:rPr>
              <a:t>, </a:t>
            </a:r>
            <a:r>
              <a:rPr lang="en-US" altLang="zh-CN" sz="1200" b="0" i="1" u="none" strike="noStrike" kern="1200" baseline="0" dirty="0" err="1" smtClean="0">
                <a:solidFill>
                  <a:schemeClr val="tx1"/>
                </a:solidFill>
                <a:latin typeface="+mn-lt"/>
                <a:ea typeface="+mn-ea"/>
                <a:cs typeface="+mn-cs"/>
              </a:rPr>
              <a:t>rsqm</a:t>
            </a:r>
            <a:r>
              <a:rPr lang="en-US" altLang="zh-CN" sz="1200" b="0" i="0" u="none" strike="noStrike" kern="1200" baseline="0" dirty="0" smtClean="0">
                <a:solidFill>
                  <a:schemeClr val="tx1"/>
                </a:solidFill>
                <a:latin typeface="+mn-lt"/>
                <a:ea typeface="+mn-ea"/>
                <a:cs typeface="+mn-cs"/>
              </a:rPr>
              <a:t>) = </a:t>
            </a:r>
            <a:r>
              <a:rPr lang="en-US" altLang="zh-CN" sz="1200" b="0" i="1" u="none" strike="noStrike" kern="1200" baseline="0" dirty="0" smtClean="0">
                <a:solidFill>
                  <a:schemeClr val="tx1"/>
                </a:solidFill>
                <a:latin typeface="+mn-lt"/>
                <a:ea typeface="+mn-ea"/>
                <a:cs typeface="+mn-cs"/>
              </a:rPr>
              <a:t>s</a:t>
            </a:r>
            <a:r>
              <a:rPr lang="en-US" altLang="zh-CN" sz="1200" b="0" i="0" u="none" strike="noStrike" kern="1200" baseline="0" dirty="0" smtClean="0">
                <a:solidFill>
                  <a:schemeClr val="tx1"/>
                </a:solidFill>
                <a:latin typeface="+mn-lt"/>
                <a:ea typeface="+mn-ea"/>
                <a:cs typeface="+mn-cs"/>
              </a:rPr>
              <a:t>1</a:t>
            </a:r>
            <a:r>
              <a:rPr lang="en-US" altLang="zh-CN" sz="1200" b="0" i="1" u="none" strike="noStrike" kern="1200" baseline="0" dirty="0" smtClean="0">
                <a:solidFill>
                  <a:schemeClr val="tx1"/>
                </a:solidFill>
                <a:latin typeface="+mn-lt"/>
                <a:ea typeface="+mn-ea"/>
                <a:cs typeface="+mn-cs"/>
              </a:rPr>
              <a:t>s</a:t>
            </a:r>
            <a:r>
              <a:rPr lang="en-US" altLang="zh-CN" sz="1200" b="0" i="0" u="none" strike="noStrike" kern="1200" baseline="0" dirty="0" smtClean="0">
                <a:solidFill>
                  <a:schemeClr val="tx1"/>
                </a:solidFill>
                <a:latin typeface="+mn-lt"/>
                <a:ea typeface="+mn-ea"/>
                <a:cs typeface="+mn-cs"/>
              </a:rPr>
              <a:t>2 · · · </a:t>
            </a:r>
            <a:r>
              <a:rPr lang="en-US" altLang="zh-CN" sz="1200" b="0" i="1" u="none" strike="noStrike" kern="1200" baseline="0" dirty="0" err="1" smtClean="0">
                <a:solidFill>
                  <a:schemeClr val="tx1"/>
                </a:solidFill>
                <a:latin typeface="+mn-lt"/>
                <a:ea typeface="+mn-ea"/>
                <a:cs typeface="+mn-cs"/>
              </a:rPr>
              <a:t>sn</a:t>
            </a:r>
            <a:r>
              <a:rPr lang="zh-CN" altLang="en-US" sz="1200" b="0" i="0" u="none" strike="noStrike" kern="1200" baseline="0" dirty="0" smtClean="0">
                <a:solidFill>
                  <a:schemeClr val="tx1"/>
                </a:solidFill>
                <a:latin typeface="+mn-lt"/>
                <a:ea typeface="+mn-ea"/>
                <a:cs typeface="+mn-cs"/>
              </a:rPr>
              <a:t>，假设</a:t>
            </a:r>
            <a:r>
              <a:rPr lang="en-US" altLang="zh-CN" sz="1200" b="0" i="1" u="none" strike="noStrike" kern="1200" baseline="0" dirty="0" err="1" smtClean="0">
                <a:solidFill>
                  <a:schemeClr val="tx1"/>
                </a:solidFill>
                <a:latin typeface="+mn-lt"/>
                <a:ea typeface="+mn-ea"/>
                <a:cs typeface="+mn-cs"/>
              </a:rPr>
              <a:t>sr</a:t>
            </a:r>
            <a:r>
              <a:rPr lang="en-US" altLang="zh-CN" sz="1200" b="0" i="0" u="none" strike="noStrike" kern="1200" baseline="0" dirty="0" smtClean="0">
                <a:solidFill>
                  <a:schemeClr val="tx1"/>
                </a:solidFill>
                <a:latin typeface="+mn-lt"/>
                <a:ea typeface="+mn-ea"/>
                <a:cs typeface="+mn-cs"/>
              </a:rPr>
              <a:t>(1 6 </a:t>
            </a:r>
            <a:r>
              <a:rPr lang="en-US" altLang="zh-CN" sz="1200" b="0" i="1" u="none" strike="noStrike" kern="1200" baseline="0" dirty="0" smtClean="0">
                <a:solidFill>
                  <a:schemeClr val="tx1"/>
                </a:solidFill>
                <a:latin typeface="+mn-lt"/>
                <a:ea typeface="+mn-ea"/>
                <a:cs typeface="+mn-cs"/>
              </a:rPr>
              <a:t>r </a:t>
            </a:r>
            <a:r>
              <a:rPr lang="en-US" altLang="zh-CN" sz="1200" b="0" i="0" u="none" strike="noStrike" kern="1200" baseline="0" dirty="0" smtClean="0">
                <a:solidFill>
                  <a:schemeClr val="tx1"/>
                </a:solidFill>
                <a:latin typeface="+mn-lt"/>
                <a:ea typeface="+mn-ea"/>
                <a:cs typeface="+mn-cs"/>
              </a:rPr>
              <a:t>6 </a:t>
            </a:r>
            <a:r>
              <a:rPr lang="en-US" altLang="zh-CN" sz="1200" b="0" i="1" u="none" strike="noStrike" kern="1200" baseline="0" dirty="0" smtClean="0">
                <a:solidFill>
                  <a:schemeClr val="tx1"/>
                </a:solidFill>
                <a:latin typeface="+mn-lt"/>
                <a:ea typeface="+mn-ea"/>
                <a:cs typeface="+mn-cs"/>
              </a:rPr>
              <a:t>n</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与</a:t>
            </a:r>
            <a:r>
              <a:rPr lang="en-US" altLang="zh-CN" sz="1200" b="0" i="1" u="none" strike="noStrike" kern="1200" baseline="0" dirty="0" err="1" smtClean="0">
                <a:solidFill>
                  <a:schemeClr val="tx1"/>
                </a:solidFill>
                <a:latin typeface="+mn-lt"/>
                <a:ea typeface="+mn-ea"/>
                <a:cs typeface="+mn-cs"/>
              </a:rPr>
              <a:t>rsqt</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中对应的用户标识是</a:t>
            </a:r>
            <a:r>
              <a:rPr lang="en-US" altLang="zh-CN" sz="1200" b="0" i="1" u="none" strike="noStrike" kern="1200" baseline="0" dirty="0" err="1" smtClean="0">
                <a:solidFill>
                  <a:schemeClr val="tx1"/>
                </a:solidFill>
                <a:latin typeface="+mn-lt"/>
                <a:ea typeface="+mn-ea"/>
                <a:cs typeface="+mn-cs"/>
              </a:rPr>
              <a:t>rsqtr</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rsqmr</a:t>
            </a:r>
            <a:r>
              <a:rPr lang="zh-CN" altLang="en-US" sz="1200" b="0" i="0" u="none" strike="noStrike" kern="1200" baseline="0" dirty="0" smtClean="0">
                <a:solidFill>
                  <a:schemeClr val="tx1"/>
                </a:solidFill>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22</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可以从图中发现不同的时间粒度下得到的评价函数</a:t>
            </a:r>
            <a:r>
              <a:rPr lang="en-US" altLang="zh-CN" sz="1200" b="0" i="1" u="none" strike="noStrike" kern="1200" baseline="0" dirty="0" smtClean="0">
                <a:solidFill>
                  <a:schemeClr val="tx1"/>
                </a:solidFill>
                <a:latin typeface="+mn-lt"/>
                <a:ea typeface="+mn-ea"/>
                <a:cs typeface="+mn-cs"/>
              </a:rPr>
              <a:t>F </a:t>
            </a:r>
            <a:r>
              <a:rPr lang="zh-CN" altLang="en-US" sz="1200" b="0" i="0" u="none" strike="noStrike" kern="1200" baseline="0" dirty="0" smtClean="0">
                <a:solidFill>
                  <a:schemeClr val="tx1"/>
                </a:solidFill>
                <a:latin typeface="+mn-lt"/>
                <a:ea typeface="+mn-ea"/>
                <a:cs typeface="+mn-cs"/>
              </a:rPr>
              <a:t>值是不同的，当时间粒度等于</a:t>
            </a:r>
            <a:r>
              <a:rPr lang="en-US" altLang="zh-CN" sz="1200" b="0" i="0" u="none" strike="noStrike" kern="1200" baseline="0" dirty="0" smtClean="0">
                <a:solidFill>
                  <a:schemeClr val="tx1"/>
                </a:solidFill>
                <a:latin typeface="+mn-lt"/>
                <a:ea typeface="+mn-ea"/>
                <a:cs typeface="+mn-cs"/>
              </a:rPr>
              <a:t>100 </a:t>
            </a:r>
            <a:r>
              <a:rPr lang="zh-CN" altLang="en-US" sz="1200" b="0" i="0" u="none" strike="noStrike" kern="1200" baseline="0" dirty="0" smtClean="0">
                <a:solidFill>
                  <a:schemeClr val="tx1"/>
                </a:solidFill>
                <a:latin typeface="+mn-lt"/>
                <a:ea typeface="+mn-ea"/>
                <a:cs typeface="+mn-cs"/>
              </a:rPr>
              <a:t>分钟左右的时候达到峰值主要原因可能</a:t>
            </a:r>
            <a:r>
              <a:rPr lang="en-US" altLang="zh-CN" sz="1200" b="0" i="1" u="none" strike="noStrike" kern="1200" baseline="0" dirty="0" smtClean="0">
                <a:solidFill>
                  <a:schemeClr val="tx1"/>
                </a:solidFill>
                <a:latin typeface="+mn-lt"/>
                <a:ea typeface="+mn-ea"/>
                <a:cs typeface="+mn-cs"/>
              </a:rPr>
              <a:t>u</a:t>
            </a:r>
            <a:r>
              <a:rPr lang="en-US" altLang="zh-CN" sz="1200" b="0" i="0" u="none" strike="noStrike" kern="1200" baseline="0" dirty="0" smtClean="0">
                <a:solidFill>
                  <a:schemeClr val="tx1"/>
                </a:solidFill>
                <a:latin typeface="+mn-lt"/>
                <a:ea typeface="+mn-ea"/>
                <a:cs typeface="+mn-cs"/>
              </a:rPr>
              <a:t>10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smtClean="0">
                <a:solidFill>
                  <a:schemeClr val="tx1"/>
                </a:solidFill>
                <a:latin typeface="+mn-lt"/>
                <a:ea typeface="+mn-ea"/>
                <a:cs typeface="+mn-cs"/>
              </a:rPr>
              <a:t>u</a:t>
            </a:r>
            <a:r>
              <a:rPr lang="en-US" altLang="zh-CN" sz="1200" b="0" i="0" u="none" strike="noStrike" kern="1200" baseline="0" dirty="0" smtClean="0">
                <a:solidFill>
                  <a:schemeClr val="tx1"/>
                </a:solidFill>
                <a:latin typeface="+mn-lt"/>
                <a:ea typeface="+mn-ea"/>
                <a:cs typeface="+mn-cs"/>
              </a:rPr>
              <a:t>12 </a:t>
            </a:r>
            <a:r>
              <a:rPr lang="zh-CN" altLang="en-US" sz="1200" b="0" i="0" u="none" strike="noStrike" kern="1200" baseline="0" dirty="0" smtClean="0">
                <a:solidFill>
                  <a:schemeClr val="tx1"/>
                </a:solidFill>
                <a:latin typeface="+mn-lt"/>
                <a:ea typeface="+mn-ea"/>
                <a:cs typeface="+mn-cs"/>
              </a:rPr>
              <a:t>在数据采集期间选修的学校课程相同造成的。学</a:t>
            </a:r>
          </a:p>
          <a:p>
            <a:r>
              <a:rPr lang="zh-CN" altLang="en-US" sz="1200" b="0" i="0" u="none" strike="noStrike" kern="1200" baseline="0" dirty="0" smtClean="0">
                <a:solidFill>
                  <a:schemeClr val="tx1"/>
                </a:solidFill>
                <a:latin typeface="+mn-lt"/>
                <a:ea typeface="+mn-ea"/>
                <a:cs typeface="+mn-cs"/>
              </a:rPr>
              <a:t>校教学安排为</a:t>
            </a:r>
            <a:r>
              <a:rPr lang="en-US" altLang="zh-CN" sz="1200" b="0" i="0" u="none" strike="noStrike" kern="1200" baseline="0" dirty="0" smtClean="0">
                <a:solidFill>
                  <a:schemeClr val="tx1"/>
                </a:solidFill>
                <a:latin typeface="+mn-lt"/>
                <a:ea typeface="+mn-ea"/>
                <a:cs typeface="+mn-cs"/>
              </a:rPr>
              <a:t>45 </a:t>
            </a:r>
            <a:r>
              <a:rPr lang="zh-CN" altLang="en-US" sz="1200" b="0" i="0" u="none" strike="noStrike" kern="1200" baseline="0" dirty="0" smtClean="0">
                <a:solidFill>
                  <a:schemeClr val="tx1"/>
                </a:solidFill>
                <a:latin typeface="+mn-lt"/>
                <a:ea typeface="+mn-ea"/>
                <a:cs typeface="+mn-cs"/>
              </a:rPr>
              <a:t>分钟每课时加上课间休息时间，若两个用户选修了相同的课程，那么基于轨迹数据计算得到的用户关系强度在时间粒度接近</a:t>
            </a:r>
            <a:r>
              <a:rPr lang="en-US" altLang="zh-CN" sz="1200" b="0" i="0" u="none" strike="noStrike" kern="1200" baseline="0" dirty="0" smtClean="0">
                <a:solidFill>
                  <a:schemeClr val="tx1"/>
                </a:solidFill>
                <a:latin typeface="+mn-lt"/>
                <a:ea typeface="+mn-ea"/>
                <a:cs typeface="+mn-cs"/>
              </a:rPr>
              <a:t>100 </a:t>
            </a:r>
            <a:r>
              <a:rPr lang="zh-CN" altLang="en-US" sz="1200" b="0" i="0" u="none" strike="noStrike" kern="1200" baseline="0" dirty="0" smtClean="0">
                <a:solidFill>
                  <a:schemeClr val="tx1"/>
                </a:solidFill>
                <a:latin typeface="+mn-lt"/>
                <a:ea typeface="+mn-ea"/>
                <a:cs typeface="+mn-cs"/>
              </a:rPr>
              <a:t>分钟时将取得较好效果。</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23</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25</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26</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27</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28</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29</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30</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defRPr/>
            </a:pPr>
            <a:r>
              <a:rPr lang="zh-CN" altLang="en-US" sz="1600" spc="30" dirty="0" smtClean="0">
                <a:latin typeface="Adobe 楷体 Std R" pitchFamily="18" charset="-122"/>
                <a:ea typeface="Adobe 楷体 Std R" pitchFamily="18" charset="-122"/>
                <a:cs typeface="楷体"/>
              </a:rPr>
              <a:t>同时，其价格</a:t>
            </a:r>
            <a:r>
              <a:rPr lang="zh-CN" altLang="en-US" sz="1600" spc="-5" dirty="0" smtClean="0">
                <a:latin typeface="Adobe 楷体 Std R" pitchFamily="18" charset="-122"/>
                <a:ea typeface="Adobe 楷体 Std R" pitchFamily="18" charset="-122"/>
                <a:cs typeface="楷体"/>
              </a:rPr>
              <a:t>也</a:t>
            </a:r>
            <a:r>
              <a:rPr lang="zh-CN" altLang="en-US" sz="1600" spc="-5" dirty="0" smtClean="0">
                <a:latin typeface="Adobe 楷体 Std R" pitchFamily="18" charset="-122"/>
                <a:ea typeface="Adobe 楷体 Std R" pitchFamily="18" charset="-122"/>
                <a:cs typeface="Times New Roman"/>
              </a:rPr>
              <a:t> </a:t>
            </a:r>
            <a:r>
              <a:rPr lang="zh-CN" altLang="en-US" sz="1600" spc="25" dirty="0" smtClean="0">
                <a:latin typeface="Adobe 楷体 Std R" pitchFamily="18" charset="-122"/>
                <a:ea typeface="Adobe 楷体 Std R" pitchFamily="18" charset="-122"/>
                <a:cs typeface="楷体"/>
              </a:rPr>
              <a:t>在不断走低，不断向三四线城市渗透，功能机用户</a:t>
            </a:r>
            <a:r>
              <a:rPr lang="zh-CN" altLang="en-US" sz="1600" spc="-5" dirty="0" smtClean="0">
                <a:latin typeface="Adobe 楷体 Std R" pitchFamily="18" charset="-122"/>
                <a:ea typeface="Adobe 楷体 Std R" pitchFamily="18" charset="-122"/>
                <a:cs typeface="楷体"/>
              </a:rPr>
              <a:t>加</a:t>
            </a:r>
            <a:r>
              <a:rPr lang="zh-CN" altLang="en-US" sz="1600" spc="-5" dirty="0" smtClean="0">
                <a:latin typeface="Adobe 楷体 Std R" pitchFamily="18" charset="-122"/>
                <a:ea typeface="Adobe 楷体 Std R" pitchFamily="18" charset="-122"/>
                <a:cs typeface="Times New Roman"/>
              </a:rPr>
              <a:t> </a:t>
            </a:r>
            <a:r>
              <a:rPr lang="zh-CN" altLang="en-US" sz="1600" spc="-5" dirty="0" smtClean="0">
                <a:latin typeface="Adobe 楷体 Std R" pitchFamily="18" charset="-122"/>
                <a:ea typeface="Adobe 楷体 Std R" pitchFamily="18" charset="-122"/>
                <a:cs typeface="楷体"/>
              </a:rPr>
              <a:t>速换机促使智能手机的保有量呈现高速增长。</a:t>
            </a:r>
            <a:endParaRPr lang="en-US" altLang="zh-CN" sz="1600" dirty="0" smtClean="0">
              <a:latin typeface="Adobe 楷体 Std R" pitchFamily="18" charset="-122"/>
              <a:ea typeface="Adobe 楷体 Std R" pitchFamily="18" charset="-122"/>
            </a:endParaRPr>
          </a:p>
          <a:p>
            <a:r>
              <a:rPr lang="zh-CN" altLang="en-US" sz="1200" spc="30" dirty="0" smtClean="0">
                <a:latin typeface="Adobe 楷体 Std R" pitchFamily="18" charset="-122"/>
                <a:ea typeface="Adobe 楷体 Std R" pitchFamily="18" charset="-122"/>
                <a:cs typeface="楷体"/>
              </a:rPr>
              <a:t>除了因开发 平台不一致造成操作系统不通用外，手机与移动互联 的便易性在某个专用方面来说是可以取代</a:t>
            </a:r>
            <a:r>
              <a:rPr lang="en-US" altLang="zh-CN" sz="1200" spc="30" dirty="0" smtClean="0">
                <a:latin typeface="Adobe 楷体 Std R" pitchFamily="18" charset="-122"/>
                <a:ea typeface="Adobe 楷体 Std R" pitchFamily="18" charset="-122"/>
                <a:cs typeface="楷体"/>
              </a:rPr>
              <a:t>pc </a:t>
            </a:r>
            <a:r>
              <a:rPr lang="zh-CN" altLang="en-US" sz="1200" spc="30" dirty="0" smtClean="0">
                <a:latin typeface="Adobe 楷体 Std R" pitchFamily="18" charset="-122"/>
                <a:ea typeface="Adobe 楷体 Std R" pitchFamily="18" charset="-122"/>
                <a:cs typeface="楷体"/>
              </a:rPr>
              <a:t>机</a:t>
            </a:r>
            <a:endParaRPr lang="en-US" altLang="zh-CN" sz="1200" spc="30" dirty="0" smtClean="0">
              <a:latin typeface="Adobe 楷体 Std R" pitchFamily="18" charset="-122"/>
              <a:ea typeface="Adobe 楷体 Std R" pitchFamily="18" charset="-122"/>
              <a:cs typeface="楷体"/>
            </a:endParaRP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latin typeface="微软雅黑" pitchFamily="34" charset="-122"/>
                <a:ea typeface="微软雅黑" pitchFamily="34" charset="-122"/>
              </a:rPr>
              <a:t>更深入的理解人类社会的演化过程</a:t>
            </a: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latin typeface="微软雅黑" pitchFamily="34" charset="-122"/>
                <a:ea typeface="微软雅黑" pitchFamily="34" charset="-122"/>
              </a:rPr>
              <a:t>对社会网络分析提供更多信息</a:t>
            </a:r>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latin typeface="微软雅黑" pitchFamily="34" charset="-122"/>
                <a:ea typeface="微软雅黑" pitchFamily="34" charset="-122"/>
              </a:rPr>
              <a:t>改进推荐系统，搜索引擎的结果</a:t>
            </a:r>
          </a:p>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dirty="0" smtClean="0"/>
              <a:t>1.</a:t>
            </a:r>
            <a:r>
              <a:rPr lang="en-US" altLang="zh-CN" baseline="0" dirty="0" smtClean="0"/>
              <a:t> </a:t>
            </a:r>
            <a:r>
              <a:rPr lang="zh-CN" altLang="en-US" baseline="0" dirty="0" smtClean="0"/>
              <a:t>这里的关系是指家人，朋友、同事等，</a:t>
            </a:r>
            <a:r>
              <a:rPr lang="zh-CN" altLang="en-US" sz="1200" spc="25" dirty="0" smtClean="0">
                <a:latin typeface="楷体"/>
                <a:cs typeface="楷体"/>
              </a:rPr>
              <a:t>用户的相似度和他们在社交网络中的亲近度有</a:t>
            </a:r>
            <a:r>
              <a:rPr lang="zh-CN" altLang="en-US" sz="1200" spc="-5" dirty="0" smtClean="0">
                <a:latin typeface="楷体"/>
                <a:cs typeface="楷体"/>
              </a:rPr>
              <a:t>很</a:t>
            </a:r>
            <a:r>
              <a:rPr lang="zh-CN" altLang="en-US" sz="1200" spc="-5" dirty="0" smtClean="0">
                <a:latin typeface="Times New Roman"/>
                <a:cs typeface="Times New Roman"/>
              </a:rPr>
              <a:t> </a:t>
            </a:r>
            <a:r>
              <a:rPr lang="zh-CN" altLang="en-US" sz="1200" spc="-5" dirty="0" smtClean="0">
                <a:latin typeface="楷体"/>
                <a:cs typeface="楷体"/>
              </a:rPr>
              <a:t>强的关系</a:t>
            </a:r>
            <a:endParaRPr lang="zh-CN" altLang="en-US" sz="1200" dirty="0" smtClean="0">
              <a:latin typeface="楷体"/>
              <a:cs typeface="楷体"/>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dirty="0" smtClean="0"/>
              <a:t>2.</a:t>
            </a:r>
            <a:r>
              <a:rPr lang="zh-CN" altLang="en-US" sz="1200" dirty="0" smtClean="0">
                <a:latin typeface="Adobe 楷体 Std R" pitchFamily="18" charset="-122"/>
                <a:ea typeface="Adobe 楷体 Std R" pitchFamily="18" charset="-122"/>
              </a:rPr>
              <a:t>基于社交数据的用户关系处理计算，大多数是从通话记录。短信记录，社交软件使用记录，通讯录备注等出发来进行特征提取计算用户之间的关系分类情况。</a:t>
            </a:r>
            <a:endParaRPr lang="en-US" altLang="zh-CN" sz="1200" dirty="0" smtClean="0">
              <a:latin typeface="Adobe 楷体 Std R" pitchFamily="18" charset="-122"/>
              <a:ea typeface="Adobe 楷体 Std R" pitchFamily="18" charset="-122"/>
            </a:endParaRPr>
          </a:p>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dirty="0" smtClean="0"/>
              <a:t>1.</a:t>
            </a:r>
            <a:r>
              <a:rPr lang="zh-CN" altLang="en-US" sz="1200" spc="-5" dirty="0" smtClean="0">
                <a:latin typeface="楷体"/>
                <a:cs typeface="楷体"/>
              </a:rPr>
              <a:t>对于语义轨迹</a:t>
            </a:r>
            <a:r>
              <a:rPr lang="en-US" altLang="zh-CN" sz="1200" i="1" spc="-5" dirty="0" smtClean="0">
                <a:latin typeface="Times New Roman"/>
                <a:cs typeface="Times New Roman"/>
              </a:rPr>
              <a:t>P</a:t>
            </a:r>
            <a:r>
              <a:rPr lang="en-US" altLang="zh-CN" sz="1200" i="1" spc="30" dirty="0" smtClean="0">
                <a:latin typeface="Times New Roman"/>
                <a:cs typeface="Times New Roman"/>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9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Cinema</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50" dirty="0" smtClean="0">
                <a:latin typeface="Times New Roman"/>
                <a:cs typeface="Times New Roman"/>
              </a:rPr>
              <a:t> </a:t>
            </a:r>
            <a:r>
              <a:rPr lang="en-US" altLang="zh-CN" sz="1200" i="1" spc="-75" dirty="0" smtClean="0">
                <a:latin typeface="Verdana"/>
                <a:cs typeface="Verdana"/>
              </a:rPr>
              <a:t>&gt;</a:t>
            </a:r>
            <a:r>
              <a:rPr lang="zh-CN" altLang="en-US" sz="1200" spc="-5" dirty="0" smtClean="0">
                <a:latin typeface="楷体"/>
                <a:cs typeface="楷体"/>
              </a:rPr>
              <a:t>和</a:t>
            </a:r>
            <a:r>
              <a:rPr lang="zh-CN" altLang="en-US" sz="1200" spc="-5" dirty="0" smtClean="0">
                <a:latin typeface="Times New Roman"/>
                <a:cs typeface="Times New Roman"/>
              </a:rPr>
              <a:t> </a:t>
            </a:r>
            <a:r>
              <a:rPr lang="zh-CN" altLang="en-US" sz="1200" spc="-5" dirty="0" smtClean="0">
                <a:latin typeface="楷体"/>
                <a:cs typeface="楷体"/>
              </a:rPr>
              <a:t>轨迹</a:t>
            </a:r>
            <a:r>
              <a:rPr lang="en-US" altLang="zh-CN" sz="1200" i="1" spc="-5" dirty="0" smtClean="0">
                <a:latin typeface="Times New Roman"/>
                <a:cs typeface="Times New Roman"/>
              </a:rPr>
              <a:t>Q</a:t>
            </a:r>
            <a:r>
              <a:rPr lang="en-US" altLang="zh-CN" sz="1200" i="1" spc="30" dirty="0" smtClean="0">
                <a:latin typeface="Times New Roman"/>
                <a:cs typeface="Times New Roman"/>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9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Mar</a:t>
            </a:r>
            <a:r>
              <a:rPr lang="en-US" altLang="zh-CN" sz="1200" i="1" spc="-20" dirty="0" smtClean="0">
                <a:latin typeface="Times New Roman"/>
                <a:cs typeface="Times New Roman"/>
              </a:rPr>
              <a:t>k</a:t>
            </a:r>
            <a:r>
              <a:rPr lang="en-US" altLang="zh-CN" sz="1200" i="1" spc="-5" dirty="0" smtClean="0">
                <a:latin typeface="Times New Roman"/>
                <a:cs typeface="Times New Roman"/>
              </a:rPr>
              <a:t>e</a:t>
            </a:r>
            <a:r>
              <a:rPr lang="en-US" altLang="zh-CN" sz="1200" i="1" spc="10" dirty="0" smtClean="0">
                <a:latin typeface="Times New Roman"/>
                <a:cs typeface="Times New Roman"/>
              </a:rPr>
              <a:t>t</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50" dirty="0" smtClean="0">
                <a:latin typeface="Times New Roman"/>
                <a:cs typeface="Times New Roman"/>
              </a:rPr>
              <a:t> </a:t>
            </a:r>
            <a:r>
              <a:rPr lang="en-US" altLang="zh-CN" sz="1200" i="1" spc="-75" dirty="0" smtClean="0">
                <a:latin typeface="Verdana"/>
                <a:cs typeface="Verdana"/>
              </a:rPr>
              <a:t>&gt;</a:t>
            </a:r>
            <a:r>
              <a:rPr lang="zh-CN" altLang="en-US" sz="1200" spc="-5" dirty="0" smtClean="0">
                <a:latin typeface="楷体"/>
                <a:cs typeface="楷体"/>
              </a:rPr>
              <a:t>，</a:t>
            </a:r>
            <a:r>
              <a:rPr lang="en-US" altLang="zh-CN" sz="1200" spc="-5" dirty="0" smtClean="0">
                <a:latin typeface="Times New Roman"/>
                <a:cs typeface="Times New Roman"/>
              </a:rPr>
              <a:t> </a:t>
            </a:r>
            <a:r>
              <a:rPr lang="zh-CN" altLang="en-US" sz="1200" spc="0" dirty="0" smtClean="0">
                <a:latin typeface="楷体"/>
                <a:cs typeface="楷体"/>
              </a:rPr>
              <a:t>计算</a:t>
            </a:r>
            <a:r>
              <a:rPr lang="zh-CN" altLang="en-US" sz="1200" spc="-5" dirty="0" smtClean="0">
                <a:latin typeface="楷体"/>
                <a:cs typeface="楷体"/>
              </a:rPr>
              <a:t>出</a:t>
            </a:r>
            <a:r>
              <a:rPr lang="en-US" altLang="zh-CN" sz="1200" i="1" spc="-5" dirty="0" smtClean="0">
                <a:latin typeface="Times New Roman"/>
                <a:cs typeface="Times New Roman"/>
              </a:rPr>
              <a:t>LC</a:t>
            </a:r>
            <a:r>
              <a:rPr lang="en-US" altLang="zh-CN" sz="1200" i="1" dirty="0" smtClean="0">
                <a:latin typeface="Times New Roman"/>
                <a:cs typeface="Times New Roman"/>
              </a:rPr>
              <a:t>S</a:t>
            </a:r>
            <a:r>
              <a:rPr lang="en-US" altLang="zh-CN" sz="1200" spc="60" dirty="0" smtClean="0">
                <a:latin typeface="Lucida Sans Unicode"/>
                <a:cs typeface="Lucida Sans Unicode"/>
              </a:rPr>
              <a:t>(</a:t>
            </a:r>
            <a:r>
              <a:rPr lang="en-US" altLang="zh-CN" sz="1200" i="1" spc="-5" dirty="0" smtClean="0">
                <a:latin typeface="Times New Roman"/>
                <a:cs typeface="Times New Roman"/>
              </a:rPr>
              <a:t>P</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Q</a:t>
            </a:r>
            <a:r>
              <a:rPr lang="en-US" altLang="zh-CN" sz="1200" spc="60" dirty="0" smtClean="0">
                <a:latin typeface="Lucida Sans Unicode"/>
                <a:cs typeface="Lucida Sans Unicode"/>
              </a:rPr>
              <a:t>)</a:t>
            </a:r>
            <a:r>
              <a:rPr lang="en-US" altLang="zh-CN" sz="1200" spc="-15" dirty="0" smtClean="0">
                <a:latin typeface="Lucida Sans Unicode"/>
                <a:cs typeface="Lucida Sans Unicode"/>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6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80" dirty="0" smtClean="0">
                <a:latin typeface="Times New Roman"/>
                <a:cs typeface="Times New Roman"/>
              </a:rPr>
              <a:t> </a:t>
            </a:r>
            <a:r>
              <a:rPr lang="en-US" altLang="zh-CN" sz="1200" i="1" spc="-75" dirty="0" smtClean="0">
                <a:latin typeface="Verdana"/>
                <a:cs typeface="Verdana"/>
              </a:rPr>
              <a:t>&gt; </a:t>
            </a:r>
            <a:r>
              <a:rPr lang="zh-CN" altLang="en-US" sz="1200" spc="0" dirty="0" smtClean="0">
                <a:latin typeface="楷体"/>
                <a:cs typeface="楷体"/>
              </a:rPr>
              <a:t>根据</a:t>
            </a:r>
            <a:r>
              <a:rPr lang="zh-CN" altLang="en-US" sz="1200" spc="-5" dirty="0" smtClean="0">
                <a:latin typeface="楷体"/>
                <a:cs typeface="楷体"/>
              </a:rPr>
              <a:t>如</a:t>
            </a:r>
            <a:r>
              <a:rPr lang="zh-CN" altLang="en-US" sz="1200" spc="-5" dirty="0" smtClean="0">
                <a:latin typeface="Times New Roman"/>
                <a:cs typeface="Times New Roman"/>
              </a:rPr>
              <a:t> </a:t>
            </a:r>
            <a:r>
              <a:rPr lang="zh-CN" altLang="en-US" sz="1200" spc="-5" dirty="0" smtClean="0">
                <a:latin typeface="楷体"/>
                <a:cs typeface="楷体"/>
              </a:rPr>
              <a:t>下公式计算特征值</a:t>
            </a:r>
            <a:endParaRPr lang="zh-CN" altLang="en-US" sz="1200" dirty="0" smtClean="0">
              <a:latin typeface="楷体"/>
              <a:cs typeface="楷体"/>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200" dirty="0" smtClean="0">
                <a:latin typeface="Adobe 楷体 Std R" pitchFamily="18" charset="-122"/>
                <a:ea typeface="Adobe 楷体 Std R" pitchFamily="18" charset="-122"/>
              </a:rPr>
              <a:t>2.</a:t>
            </a:r>
            <a:r>
              <a:rPr lang="zh-CN" altLang="en-US" sz="1200" dirty="0" smtClean="0">
                <a:latin typeface="Adobe 楷体 Std R" pitchFamily="18" charset="-122"/>
                <a:ea typeface="Adobe 楷体 Std R" pitchFamily="18" charset="-122"/>
              </a:rPr>
              <a:t>郑宇：输入用户堆积路线，输出用户层次图</a:t>
            </a:r>
            <a:endParaRPr lang="en-US" altLang="zh-CN" sz="1200" dirty="0" smtClean="0">
              <a:latin typeface="Adobe 楷体 Std R" pitchFamily="18" charset="-122"/>
              <a:ea typeface="Adobe 楷体 Std R" pitchFamily="18" charset="-122"/>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sz="1200" dirty="0" smtClean="0">
                <a:latin typeface="Adobe 楷体 Std R" pitchFamily="18" charset="-122"/>
                <a:ea typeface="Adobe 楷体 Std R" pitchFamily="18" charset="-122"/>
              </a:rPr>
              <a:t>3.</a:t>
            </a:r>
            <a:r>
              <a:rPr lang="zh-CN" altLang="en-US" sz="1200" spc="5" dirty="0" smtClean="0">
                <a:latin typeface="楷体"/>
                <a:cs typeface="楷体"/>
              </a:rPr>
              <a:t> “物理接触</a:t>
            </a:r>
            <a:r>
              <a:rPr lang="zh-CN" altLang="en-US" sz="1200" spc="-5" dirty="0" smtClean="0">
                <a:latin typeface="楷体"/>
                <a:cs typeface="楷体"/>
              </a:rPr>
              <a:t>”</a:t>
            </a:r>
            <a:r>
              <a:rPr lang="zh-CN" altLang="en-US" sz="1200" spc="65" dirty="0" smtClean="0">
                <a:latin typeface="Times New Roman"/>
                <a:cs typeface="Times New Roman"/>
              </a:rPr>
              <a:t> </a:t>
            </a:r>
            <a:r>
              <a:rPr lang="zh-CN" altLang="en-US" sz="1200" spc="5" dirty="0" smtClean="0">
                <a:latin typeface="楷体"/>
                <a:cs typeface="楷体"/>
              </a:rPr>
              <a:t>将用户的社交圈划分为室友，好朋友</a:t>
            </a:r>
            <a:r>
              <a:rPr lang="zh-CN" altLang="en-US" sz="1200" spc="-5" dirty="0" smtClean="0">
                <a:latin typeface="楷体"/>
                <a:cs typeface="楷体"/>
              </a:rPr>
              <a:t>，</a:t>
            </a:r>
            <a:r>
              <a:rPr lang="zh-CN" altLang="en-US" sz="1200" spc="-5" dirty="0" smtClean="0">
                <a:latin typeface="Times New Roman"/>
                <a:cs typeface="Times New Roman"/>
              </a:rPr>
              <a:t> </a:t>
            </a:r>
            <a:r>
              <a:rPr lang="zh-CN" altLang="en-US" sz="1200" spc="25" dirty="0" smtClean="0">
                <a:latin typeface="楷体"/>
                <a:cs typeface="楷体"/>
              </a:rPr>
              <a:t>工作伙伴等</a:t>
            </a:r>
            <a:endParaRPr lang="en-US" altLang="zh-CN" sz="1200" dirty="0" smtClean="0">
              <a:latin typeface="Adobe 楷体 Std R" pitchFamily="18" charset="-122"/>
              <a:ea typeface="Adobe 楷体 Std R" pitchFamily="18" charset="-122"/>
            </a:endParaRPr>
          </a:p>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charset="2"/>
              <a:buChar char="Ø"/>
            </a:pPr>
            <a:r>
              <a:rPr lang="zh-CN" altLang="en-US" dirty="0" smtClean="0">
                <a:latin typeface="微软雅黑" pitchFamily="34" charset="-122"/>
                <a:ea typeface="微软雅黑" pitchFamily="34" charset="-122"/>
              </a:rPr>
              <a:t>用户朋友关系表</a:t>
            </a:r>
            <a:endParaRPr lang="en-US" altLang="zh-CN" dirty="0" smtClean="0">
              <a:latin typeface="微软雅黑" pitchFamily="34" charset="-122"/>
              <a:ea typeface="微软雅黑" pitchFamily="34" charset="-122"/>
            </a:endParaRPr>
          </a:p>
          <a:p>
            <a:pPr>
              <a:buFont typeface="Wingdings" charset="2"/>
              <a:buChar char="Ø"/>
            </a:pPr>
            <a:r>
              <a:rPr lang="zh-CN" altLang="en-US" dirty="0" smtClean="0">
                <a:latin typeface="微软雅黑" pitchFamily="34" charset="-122"/>
                <a:ea typeface="微软雅黑" pitchFamily="34" charset="-122"/>
              </a:rPr>
              <a:t>每个用户轨迹数据</a:t>
            </a:r>
            <a:endParaRPr lang="en-US" altLang="zh-CN" dirty="0" smtClean="0">
              <a:latin typeface="微软雅黑" pitchFamily="34" charset="-122"/>
              <a:ea typeface="微软雅黑" pitchFamily="34" charset="-122"/>
            </a:endParaRPr>
          </a:p>
          <a:p>
            <a:pPr>
              <a:buFont typeface="Wingdings" charset="2"/>
              <a:buChar char="Ø"/>
            </a:pPr>
            <a:r>
              <a:rPr lang="zh-CN" altLang="en-US" dirty="0" smtClean="0">
                <a:latin typeface="微软雅黑" pitchFamily="34" charset="-122"/>
                <a:ea typeface="微软雅黑" pitchFamily="34" charset="-122"/>
              </a:rPr>
              <a:t>每个用户</a:t>
            </a:r>
            <a:r>
              <a:rPr lang="en-US" altLang="zh-CN" dirty="0" err="1" smtClean="0">
                <a:latin typeface="微软雅黑" pitchFamily="34" charset="-122"/>
                <a:ea typeface="微软雅黑" pitchFamily="34" charset="-122"/>
              </a:rPr>
              <a:t>wifi</a:t>
            </a:r>
            <a:r>
              <a:rPr lang="zh-CN" altLang="en-US" dirty="0" smtClean="0">
                <a:latin typeface="微软雅黑" pitchFamily="34" charset="-122"/>
                <a:ea typeface="微软雅黑" pitchFamily="34" charset="-122"/>
              </a:rPr>
              <a:t>数据</a:t>
            </a:r>
            <a:endParaRPr lang="en-US" altLang="zh-CN" dirty="0" smtClean="0">
              <a:latin typeface="微软雅黑" pitchFamily="34" charset="-122"/>
              <a:ea typeface="微软雅黑" pitchFamily="34" charset="-122"/>
            </a:endParaRPr>
          </a:p>
          <a:p>
            <a:pPr>
              <a:buFont typeface="Wingdings" charset="2"/>
              <a:buChar char="Ø"/>
            </a:pPr>
            <a:r>
              <a:rPr lang="zh-CN" altLang="en-US" dirty="0" smtClean="0">
                <a:latin typeface="微软雅黑" pitchFamily="34" charset="-122"/>
                <a:ea typeface="微软雅黑" pitchFamily="34" charset="-122"/>
              </a:rPr>
              <a:t>每个用户蓝牙数据</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11</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12</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5DDB01-5AFD-4AA9-B17F-784425DB2A0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 Id="rId6" Type="http://schemas.openxmlformats.org/officeDocument/2006/relationships/image" Target="../media/image1.GIF"/><Relationship Id="rId5" Type="http://schemas.openxmlformats.org/officeDocument/2006/relationships/image" Target="../media/image19.emf"/><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GIF"/><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image" Target="../media/image17.emf"/><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GI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8.emf"/></Relationships>
</file>

<file path=ppt/slides/_rels/slide13.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image" Target="../media/image1.GIF"/></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1.GIF"/><Relationship Id="rId1" Type="http://schemas.openxmlformats.org/officeDocument/2006/relationships/slideLayout" Target="../slideLayouts/slideLayout7.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15.xml.rels><?xml version="1.0" encoding="UTF-8" standalone="yes"?>
<Relationships xmlns="http://schemas.openxmlformats.org/package/2006/relationships"><Relationship Id="rId8" Type="http://schemas.openxmlformats.org/officeDocument/2006/relationships/image" Target="../media/image1.GIF"/><Relationship Id="rId3" Type="http://schemas.openxmlformats.org/officeDocument/2006/relationships/image" Target="../media/image30.emf"/><Relationship Id="rId7" Type="http://schemas.openxmlformats.org/officeDocument/2006/relationships/image" Target="../media/image34.em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GIF"/><Relationship Id="rId4" Type="http://schemas.openxmlformats.org/officeDocument/2006/relationships/image" Target="../media/image36.GIF"/></Relationships>
</file>

<file path=ppt/slides/_rels/slide1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19.xml.rels><?xml version="1.0" encoding="UTF-8" standalone="yes"?>
<Relationships xmlns="http://schemas.openxmlformats.org/package/2006/relationships"><Relationship Id="rId3" Type="http://schemas.openxmlformats.org/officeDocument/2006/relationships/image" Target="../media/image39.emf"/><Relationship Id="rId7" Type="http://schemas.openxmlformats.org/officeDocument/2006/relationships/image" Target="../media/image1.GIF"/><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2.emf"/><Relationship Id="rId5" Type="http://schemas.openxmlformats.org/officeDocument/2006/relationships/image" Target="../media/image41.emf"/><Relationship Id="rId4" Type="http://schemas.openxmlformats.org/officeDocument/2006/relationships/image" Target="../media/image40.emf"/></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GIF"/><Relationship Id="rId4" Type="http://schemas.openxmlformats.org/officeDocument/2006/relationships/image" Target="../media/image45.emf"/></Relationships>
</file>

<file path=ppt/slides/_rels/slide22.xml.rels><?xml version="1.0" encoding="UTF-8" standalone="yes"?>
<Relationships xmlns="http://schemas.openxmlformats.org/package/2006/relationships"><Relationship Id="rId3" Type="http://schemas.openxmlformats.org/officeDocument/2006/relationships/image" Target="../media/image46.GIF"/><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2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1.GIF"/><Relationship Id="rId4" Type="http://schemas.openxmlformats.org/officeDocument/2006/relationships/chart" Target="../charts/chart3.xml"/></Relationships>
</file>

<file path=ppt/slides/_rels/slide27.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1.GIF"/><Relationship Id="rId7"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GIF"/><Relationship Id="rId7"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GIF"/><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GIF"/></Relationships>
</file>

<file path=ppt/slides/_rels/slide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dirty="0" smtClean="0">
                <a:latin typeface="Adobe 楷体 Std R" pitchFamily="18" charset="-122"/>
                <a:ea typeface="Adobe 楷体 Std R" pitchFamily="18" charset="-122"/>
              </a:rPr>
              <a:t>基于多源感知数据的用户关系强度分析研究</a:t>
            </a:r>
            <a:endParaRPr lang="zh-CN" altLang="en-US" dirty="0">
              <a:latin typeface="Adobe 楷体 Std R" pitchFamily="18" charset="-122"/>
              <a:ea typeface="Adobe 楷体 Std R" pitchFamily="18" charset="-122"/>
            </a:endParaRPr>
          </a:p>
        </p:txBody>
      </p:sp>
      <p:sp>
        <p:nvSpPr>
          <p:cNvPr id="3" name="副标题 2"/>
          <p:cNvSpPr>
            <a:spLocks noGrp="1"/>
          </p:cNvSpPr>
          <p:nvPr>
            <p:ph type="subTitle" idx="1"/>
          </p:nvPr>
        </p:nvSpPr>
        <p:spPr>
          <a:xfrm>
            <a:off x="6796454" y="4498854"/>
            <a:ext cx="3458308" cy="961170"/>
          </a:xfrm>
        </p:spPr>
        <p:txBody>
          <a:bodyPr/>
          <a:lstStyle/>
          <a:p>
            <a:r>
              <a:rPr lang="zh-CN" altLang="en-US" dirty="0" smtClean="0">
                <a:latin typeface="Adobe 楷体 Std R" pitchFamily="18" charset="-122"/>
                <a:ea typeface="Adobe 楷体 Std R" pitchFamily="18" charset="-122"/>
              </a:rPr>
              <a:t>学生：王峰</a:t>
            </a:r>
            <a:endParaRPr lang="en-US" altLang="zh-CN" dirty="0" smtClean="0">
              <a:latin typeface="Adobe 楷体 Std R" pitchFamily="18" charset="-122"/>
              <a:ea typeface="Adobe 楷体 Std R" pitchFamily="18" charset="-122"/>
            </a:endParaRPr>
          </a:p>
          <a:p>
            <a:r>
              <a:rPr lang="zh-CN" altLang="en-US" dirty="0" smtClean="0">
                <a:latin typeface="Adobe 楷体 Std R" pitchFamily="18" charset="-122"/>
                <a:ea typeface="Adobe 楷体 Std R" pitchFamily="18" charset="-122"/>
              </a:rPr>
              <a:t>导师：刘东波 研究员</a:t>
            </a:r>
            <a:endParaRPr lang="zh-CN" altLang="en-US" dirty="0">
              <a:latin typeface="Adobe 楷体 Std R" pitchFamily="18" charset="-122"/>
              <a:ea typeface="Adobe 楷体 Std R" pitchFamily="18"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异常点剔除</a:t>
            </a:r>
            <a:endParaRPr lang="zh-CN" altLang="en-US" sz="4000" dirty="0">
              <a:latin typeface="Adobe 楷体 Std R" pitchFamily="18" charset="-122"/>
              <a:ea typeface="Adobe 楷体 Std R" pitchFamily="18" charset="-122"/>
            </a:endParaRPr>
          </a:p>
        </p:txBody>
      </p:sp>
      <p:pic>
        <p:nvPicPr>
          <p:cNvPr id="4" name="图片 3"/>
          <p:cNvPicPr>
            <a:picLocks noChangeAspect="1"/>
          </p:cNvPicPr>
          <p:nvPr/>
        </p:nvPicPr>
        <p:blipFill>
          <a:blip r:embed="rId2"/>
          <a:stretch>
            <a:fillRect/>
          </a:stretch>
        </p:blipFill>
        <p:spPr>
          <a:xfrm>
            <a:off x="1524001" y="1076325"/>
            <a:ext cx="2878583" cy="2160000"/>
          </a:xfrm>
          <a:prstGeom prst="rect">
            <a:avLst/>
          </a:prstGeom>
        </p:spPr>
      </p:pic>
      <p:pic>
        <p:nvPicPr>
          <p:cNvPr id="5" name="图片 4"/>
          <p:cNvPicPr>
            <a:picLocks noChangeAspect="1"/>
          </p:cNvPicPr>
          <p:nvPr/>
        </p:nvPicPr>
        <p:blipFill>
          <a:blip r:embed="rId3"/>
          <a:stretch>
            <a:fillRect/>
          </a:stretch>
        </p:blipFill>
        <p:spPr>
          <a:xfrm>
            <a:off x="6438900"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pic>
        <p:nvPicPr>
          <p:cNvPr id="8" name="图片 7"/>
          <p:cNvPicPr>
            <a:picLocks noChangeAspect="1"/>
          </p:cNvPicPr>
          <p:nvPr/>
        </p:nvPicPr>
        <p:blipFill>
          <a:blip r:embed="rId5"/>
          <a:stretch>
            <a:fillRect/>
          </a:stretch>
        </p:blipFill>
        <p:spPr>
          <a:xfrm>
            <a:off x="6438900"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124700" y="3236325"/>
            <a:ext cx="1733550" cy="276999"/>
          </a:xfrm>
          <a:prstGeom prst="rect">
            <a:avLst/>
          </a:prstGeom>
          <a:noFill/>
        </p:spPr>
        <p:txBody>
          <a:bodyPr wrap="square" rtlCol="0">
            <a:spAutoFit/>
          </a:bodyPr>
          <a:lstStyle/>
          <a:p>
            <a:pPr algn="ctr"/>
            <a:r>
              <a:rPr lang="zh-CN" altLang="en-US" sz="1200" dirty="0" smtClean="0"/>
              <a:t>中值滤波</a:t>
            </a:r>
            <a:endParaRPr lang="zh-CN" altLang="en-US" sz="1200" dirty="0"/>
          </a:p>
        </p:txBody>
      </p:sp>
      <p:sp>
        <p:nvSpPr>
          <p:cNvPr id="12" name="文本框 11"/>
          <p:cNvSpPr txBox="1"/>
          <p:nvPr/>
        </p:nvSpPr>
        <p:spPr>
          <a:xfrm>
            <a:off x="7124700" y="5904724"/>
            <a:ext cx="1733550" cy="276999"/>
          </a:xfrm>
          <a:prstGeom prst="rect">
            <a:avLst/>
          </a:prstGeom>
          <a:noFill/>
        </p:spPr>
        <p:txBody>
          <a:bodyPr wrap="square" rtlCol="0">
            <a:spAutoFit/>
          </a:bodyPr>
          <a:lstStyle/>
          <a:p>
            <a:pPr algn="ctr"/>
            <a:r>
              <a:rPr lang="zh-CN" altLang="en-US" sz="1200" dirty="0" smtClean="0"/>
              <a:t>中值滤波</a:t>
            </a:r>
            <a:endParaRPr lang="zh-CN" altLang="en-US" sz="1200" dirty="0"/>
          </a:p>
        </p:txBody>
      </p:sp>
      <p:pic>
        <p:nvPicPr>
          <p:cNvPr id="13" name="图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异常点剔除</a:t>
            </a:r>
          </a:p>
          <a:p>
            <a:endParaRPr lang="zh-CN" altLang="en-US" sz="4000" dirty="0">
              <a:latin typeface="Adobe 楷体 Std R" pitchFamily="18" charset="-122"/>
              <a:ea typeface="Adobe 楷体 Std R" pitchFamily="18" charset="-122"/>
            </a:endParaRPr>
          </a:p>
        </p:txBody>
      </p:sp>
      <p:pic>
        <p:nvPicPr>
          <p:cNvPr id="4" name="图片 3"/>
          <p:cNvPicPr>
            <a:picLocks noChangeAspect="1"/>
          </p:cNvPicPr>
          <p:nvPr/>
        </p:nvPicPr>
        <p:blipFill>
          <a:blip r:embed="rId3"/>
          <a:stretch>
            <a:fillRect/>
          </a:stretch>
        </p:blipFill>
        <p:spPr>
          <a:xfrm>
            <a:off x="1524001"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124700" y="3236325"/>
            <a:ext cx="1733550" cy="276999"/>
          </a:xfrm>
          <a:prstGeom prst="rect">
            <a:avLst/>
          </a:prstGeom>
          <a:noFill/>
        </p:spPr>
        <p:txBody>
          <a:bodyPr wrap="square" rtlCol="0">
            <a:spAutoFit/>
          </a:bodyPr>
          <a:lstStyle/>
          <a:p>
            <a:pPr algn="ctr"/>
            <a:r>
              <a:rPr lang="zh-CN" altLang="en-US" sz="1200" dirty="0"/>
              <a:t>均</a:t>
            </a:r>
            <a:r>
              <a:rPr lang="zh-CN" altLang="en-US" sz="1200" dirty="0" smtClean="0"/>
              <a:t>值滤波</a:t>
            </a:r>
            <a:endParaRPr lang="zh-CN" altLang="en-US" sz="1200" dirty="0"/>
          </a:p>
        </p:txBody>
      </p:sp>
      <p:sp>
        <p:nvSpPr>
          <p:cNvPr id="12" name="文本框 11"/>
          <p:cNvSpPr txBox="1"/>
          <p:nvPr/>
        </p:nvSpPr>
        <p:spPr>
          <a:xfrm>
            <a:off x="7124700" y="5904724"/>
            <a:ext cx="1733550" cy="276999"/>
          </a:xfrm>
          <a:prstGeom prst="rect">
            <a:avLst/>
          </a:prstGeom>
          <a:noFill/>
        </p:spPr>
        <p:txBody>
          <a:bodyPr wrap="square" rtlCol="0">
            <a:spAutoFit/>
          </a:bodyPr>
          <a:lstStyle/>
          <a:p>
            <a:pPr algn="ctr"/>
            <a:r>
              <a:rPr lang="zh-CN" altLang="en-US" sz="1200" dirty="0" smtClean="0"/>
              <a:t>均值滤波</a:t>
            </a:r>
            <a:endParaRPr lang="zh-CN" altLang="en-US" sz="1200" dirty="0"/>
          </a:p>
        </p:txBody>
      </p:sp>
      <p:pic>
        <p:nvPicPr>
          <p:cNvPr id="3" name="图片 2"/>
          <p:cNvPicPr>
            <a:picLocks noChangeAspect="1"/>
          </p:cNvPicPr>
          <p:nvPr/>
        </p:nvPicPr>
        <p:blipFill>
          <a:blip r:embed="rId5"/>
          <a:stretch>
            <a:fillRect/>
          </a:stretch>
        </p:blipFill>
        <p:spPr>
          <a:xfrm>
            <a:off x="6676350" y="1076325"/>
            <a:ext cx="2878583" cy="2160000"/>
          </a:xfrm>
          <a:prstGeom prst="rect">
            <a:avLst/>
          </a:prstGeom>
        </p:spPr>
      </p:pic>
      <p:pic>
        <p:nvPicPr>
          <p:cNvPr id="6" name="图片 5"/>
          <p:cNvPicPr>
            <a:picLocks noChangeAspect="1"/>
          </p:cNvPicPr>
          <p:nvPr/>
        </p:nvPicPr>
        <p:blipFill>
          <a:blip r:embed="rId6"/>
          <a:stretch>
            <a:fillRect/>
          </a:stretch>
        </p:blipFill>
        <p:spPr>
          <a:xfrm>
            <a:off x="6676349" y="3629024"/>
            <a:ext cx="2878583" cy="2160000"/>
          </a:xfrm>
          <a:prstGeom prst="rect">
            <a:avLst/>
          </a:prstGeom>
        </p:spPr>
      </p:pic>
      <p:pic>
        <p:nvPicPr>
          <p:cNvPr id="13" name="图片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异常点剔除</a:t>
            </a:r>
          </a:p>
          <a:p>
            <a:endParaRPr lang="zh-CN" altLang="en-US" sz="4000" dirty="0">
              <a:latin typeface="Adobe 楷体 Std R" pitchFamily="18" charset="-122"/>
              <a:ea typeface="Adobe 楷体 Std R" pitchFamily="18" charset="-122"/>
            </a:endParaRPr>
          </a:p>
        </p:txBody>
      </p:sp>
      <p:pic>
        <p:nvPicPr>
          <p:cNvPr id="4" name="图片 3"/>
          <p:cNvPicPr>
            <a:picLocks noChangeAspect="1"/>
          </p:cNvPicPr>
          <p:nvPr/>
        </p:nvPicPr>
        <p:blipFill>
          <a:blip r:embed="rId3"/>
          <a:stretch>
            <a:fillRect/>
          </a:stretch>
        </p:blipFill>
        <p:spPr>
          <a:xfrm>
            <a:off x="1524001"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248525" y="3236325"/>
            <a:ext cx="1733550" cy="276999"/>
          </a:xfrm>
          <a:prstGeom prst="rect">
            <a:avLst/>
          </a:prstGeom>
          <a:noFill/>
        </p:spPr>
        <p:txBody>
          <a:bodyPr wrap="square" rtlCol="0">
            <a:spAutoFit/>
          </a:bodyPr>
          <a:lstStyle/>
          <a:p>
            <a:pPr algn="ctr"/>
            <a:r>
              <a:rPr lang="zh-CN" altLang="en-US" sz="1200" dirty="0" smtClean="0"/>
              <a:t>时间片卡尔曼滤波</a:t>
            </a:r>
            <a:endParaRPr lang="zh-CN" altLang="en-US" sz="1200" dirty="0"/>
          </a:p>
        </p:txBody>
      </p:sp>
      <p:pic>
        <p:nvPicPr>
          <p:cNvPr id="5" name="图片 4"/>
          <p:cNvPicPr>
            <a:picLocks noChangeAspect="1"/>
          </p:cNvPicPr>
          <p:nvPr/>
        </p:nvPicPr>
        <p:blipFill>
          <a:blip r:embed="rId5"/>
          <a:stretch>
            <a:fillRect/>
          </a:stretch>
        </p:blipFill>
        <p:spPr>
          <a:xfrm>
            <a:off x="6743025" y="1076325"/>
            <a:ext cx="2878583" cy="2160000"/>
          </a:xfrm>
          <a:prstGeom prst="rect">
            <a:avLst/>
          </a:prstGeom>
        </p:spPr>
      </p:pic>
      <p:pic>
        <p:nvPicPr>
          <p:cNvPr id="8" name="图片 7"/>
          <p:cNvPicPr>
            <a:picLocks noChangeAspect="1"/>
          </p:cNvPicPr>
          <p:nvPr/>
        </p:nvPicPr>
        <p:blipFill>
          <a:blip r:embed="rId6"/>
          <a:stretch>
            <a:fillRect/>
          </a:stretch>
        </p:blipFill>
        <p:spPr>
          <a:xfrm>
            <a:off x="6743024" y="3637773"/>
            <a:ext cx="2878583" cy="2160000"/>
          </a:xfrm>
          <a:prstGeom prst="rect">
            <a:avLst/>
          </a:prstGeom>
        </p:spPr>
      </p:pic>
      <p:sp>
        <p:nvSpPr>
          <p:cNvPr id="13" name="文本框 12"/>
          <p:cNvSpPr txBox="1"/>
          <p:nvPr/>
        </p:nvSpPr>
        <p:spPr>
          <a:xfrm>
            <a:off x="7315540" y="5797773"/>
            <a:ext cx="1733550" cy="276999"/>
          </a:xfrm>
          <a:prstGeom prst="rect">
            <a:avLst/>
          </a:prstGeom>
          <a:noFill/>
        </p:spPr>
        <p:txBody>
          <a:bodyPr wrap="square" rtlCol="0">
            <a:spAutoFit/>
          </a:bodyPr>
          <a:lstStyle/>
          <a:p>
            <a:pPr algn="ctr"/>
            <a:r>
              <a:rPr lang="zh-CN" altLang="en-US" sz="1200" dirty="0" smtClean="0"/>
              <a:t>时间片卡尔曼滤波</a:t>
            </a:r>
            <a:endParaRPr lang="zh-CN" altLang="en-US" sz="1200" dirty="0"/>
          </a:p>
        </p:txBody>
      </p:sp>
      <p:pic>
        <p:nvPicPr>
          <p:cNvPr id="14" name="图片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位置点聚类</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1656675" y="1209674"/>
            <a:ext cx="2878583" cy="2160000"/>
          </a:xfrm>
          <a:prstGeom prst="rect">
            <a:avLst/>
          </a:prstGeom>
        </p:spPr>
      </p:pic>
      <p:pic>
        <p:nvPicPr>
          <p:cNvPr id="4" name="图片 3"/>
          <p:cNvPicPr>
            <a:picLocks noChangeAspect="1"/>
          </p:cNvPicPr>
          <p:nvPr/>
        </p:nvPicPr>
        <p:blipFill>
          <a:blip r:embed="rId4"/>
          <a:stretch>
            <a:fillRect/>
          </a:stretch>
        </p:blipFill>
        <p:spPr>
          <a:xfrm>
            <a:off x="6342975" y="1209674"/>
            <a:ext cx="2878583" cy="2160000"/>
          </a:xfrm>
          <a:prstGeom prst="rect">
            <a:avLst/>
          </a:prstGeom>
        </p:spPr>
      </p:pic>
      <p:pic>
        <p:nvPicPr>
          <p:cNvPr id="5" name="图片 4"/>
          <p:cNvPicPr>
            <a:picLocks noChangeAspect="1"/>
          </p:cNvPicPr>
          <p:nvPr/>
        </p:nvPicPr>
        <p:blipFill>
          <a:blip r:embed="rId5"/>
          <a:stretch>
            <a:fillRect/>
          </a:stretch>
        </p:blipFill>
        <p:spPr>
          <a:xfrm>
            <a:off x="1656674" y="3629024"/>
            <a:ext cx="2878583" cy="2160000"/>
          </a:xfrm>
          <a:prstGeom prst="rect">
            <a:avLst/>
          </a:prstGeom>
        </p:spPr>
      </p:pic>
      <p:pic>
        <p:nvPicPr>
          <p:cNvPr id="6" name="图片 5"/>
          <p:cNvPicPr>
            <a:picLocks noChangeAspect="1"/>
          </p:cNvPicPr>
          <p:nvPr/>
        </p:nvPicPr>
        <p:blipFill>
          <a:blip r:embed="rId6"/>
          <a:stretch>
            <a:fillRect/>
          </a:stretch>
        </p:blipFill>
        <p:spPr>
          <a:xfrm>
            <a:off x="6342975" y="3714749"/>
            <a:ext cx="2878583" cy="2160000"/>
          </a:xfrm>
          <a:prstGeom prst="rect">
            <a:avLst/>
          </a:prstGeom>
        </p:spPr>
      </p:pic>
      <p:pic>
        <p:nvPicPr>
          <p:cNvPr id="7" name="图片 6"/>
          <p:cNvPicPr>
            <a:picLocks noChangeAspect="1"/>
          </p:cNvPicPr>
          <p:nvPr/>
        </p:nvPicPr>
        <p:blipFill>
          <a:blip r:embed="rId7"/>
          <a:stretch>
            <a:fillRect/>
          </a:stretch>
        </p:blipFill>
        <p:spPr>
          <a:xfrm>
            <a:off x="1656672" y="7086599"/>
            <a:ext cx="2878583" cy="2160000"/>
          </a:xfrm>
          <a:prstGeom prst="rect">
            <a:avLst/>
          </a:prstGeom>
        </p:spPr>
      </p:pic>
      <p:pic>
        <p:nvPicPr>
          <p:cNvPr id="8" name="图片 7"/>
          <p:cNvPicPr>
            <a:picLocks noChangeAspect="1"/>
          </p:cNvPicPr>
          <p:nvPr/>
        </p:nvPicPr>
        <p:blipFill>
          <a:blip r:embed="rId8"/>
          <a:stretch>
            <a:fillRect/>
          </a:stretch>
        </p:blipFill>
        <p:spPr>
          <a:xfrm>
            <a:off x="6562050" y="7086599"/>
            <a:ext cx="2878583" cy="2160000"/>
          </a:xfrm>
          <a:prstGeom prst="rect">
            <a:avLst/>
          </a:prstGeom>
        </p:spPr>
      </p:pic>
      <p:sp>
        <p:nvSpPr>
          <p:cNvPr id="9" name="文本框 8"/>
          <p:cNvSpPr txBox="1"/>
          <p:nvPr/>
        </p:nvSpPr>
        <p:spPr>
          <a:xfrm>
            <a:off x="2229189" y="3264462"/>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229188" y="576919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2229189" y="936744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2" name="文本框 11"/>
          <p:cNvSpPr txBox="1"/>
          <p:nvPr/>
        </p:nvSpPr>
        <p:spPr>
          <a:xfrm>
            <a:off x="6915491" y="3352025"/>
            <a:ext cx="1733550" cy="276999"/>
          </a:xfrm>
          <a:prstGeom prst="rect">
            <a:avLst/>
          </a:prstGeom>
          <a:noFill/>
        </p:spPr>
        <p:txBody>
          <a:bodyPr wrap="square" rtlCol="0">
            <a:spAutoFit/>
          </a:bodyPr>
          <a:lstStyle/>
          <a:p>
            <a:pPr algn="ctr"/>
            <a:r>
              <a:rPr lang="en-US" altLang="zh-CN" sz="1200" dirty="0" smtClean="0"/>
              <a:t>K-means k=5</a:t>
            </a:r>
            <a:endParaRPr lang="zh-CN" altLang="en-US" sz="1200" dirty="0"/>
          </a:p>
        </p:txBody>
      </p:sp>
      <p:sp>
        <p:nvSpPr>
          <p:cNvPr id="13" name="文本框 12"/>
          <p:cNvSpPr txBox="1"/>
          <p:nvPr/>
        </p:nvSpPr>
        <p:spPr>
          <a:xfrm>
            <a:off x="6915491" y="5884274"/>
            <a:ext cx="1733550" cy="276999"/>
          </a:xfrm>
          <a:prstGeom prst="rect">
            <a:avLst/>
          </a:prstGeom>
          <a:noFill/>
        </p:spPr>
        <p:txBody>
          <a:bodyPr wrap="square" rtlCol="0">
            <a:spAutoFit/>
          </a:bodyPr>
          <a:lstStyle/>
          <a:p>
            <a:pPr algn="ctr"/>
            <a:r>
              <a:rPr lang="en-US" altLang="zh-CN" sz="1200" dirty="0" smtClean="0"/>
              <a:t>DJ-Cluster </a:t>
            </a:r>
            <a:r>
              <a:rPr lang="zh-CN" altLang="en-US" sz="1200" dirty="0" smtClean="0"/>
              <a:t>聚类结果</a:t>
            </a:r>
            <a:endParaRPr lang="zh-CN" altLang="en-US" sz="1200" dirty="0"/>
          </a:p>
        </p:txBody>
      </p:sp>
      <p:sp>
        <p:nvSpPr>
          <p:cNvPr id="14" name="文本框 13"/>
          <p:cNvSpPr txBox="1"/>
          <p:nvPr/>
        </p:nvSpPr>
        <p:spPr>
          <a:xfrm>
            <a:off x="7134566" y="9453174"/>
            <a:ext cx="1733550" cy="276999"/>
          </a:xfrm>
          <a:prstGeom prst="rect">
            <a:avLst/>
          </a:prstGeom>
          <a:noFill/>
        </p:spPr>
        <p:txBody>
          <a:bodyPr wrap="square" rtlCol="0">
            <a:spAutoFit/>
          </a:bodyPr>
          <a:lstStyle/>
          <a:p>
            <a:pPr algn="ctr"/>
            <a:r>
              <a:rPr lang="zh-CN" altLang="en-US" sz="1200" dirty="0" smtClean="0"/>
              <a:t>改进的</a:t>
            </a:r>
            <a:r>
              <a:rPr lang="en-US" altLang="zh-CN" sz="1200" dirty="0" smtClean="0"/>
              <a:t>science</a:t>
            </a:r>
            <a:r>
              <a:rPr lang="zh-CN" altLang="en-US" sz="1200" dirty="0" smtClean="0"/>
              <a:t>密度聚类</a:t>
            </a:r>
            <a:endParaRPr lang="zh-CN" altLang="en-US" sz="1200" dirty="0"/>
          </a:p>
        </p:txBody>
      </p:sp>
      <p:pic>
        <p:nvPicPr>
          <p:cNvPr id="15" name="图片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位置点聚类</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pic>
        <p:nvPicPr>
          <p:cNvPr id="4" name="图片 3"/>
          <p:cNvPicPr>
            <a:picLocks noChangeAspect="1"/>
          </p:cNvPicPr>
          <p:nvPr/>
        </p:nvPicPr>
        <p:blipFill>
          <a:blip r:embed="rId3"/>
          <a:stretch>
            <a:fillRect/>
          </a:stretch>
        </p:blipFill>
        <p:spPr>
          <a:xfrm>
            <a:off x="1656672" y="1122111"/>
            <a:ext cx="2878583" cy="2160000"/>
          </a:xfrm>
          <a:prstGeom prst="rect">
            <a:avLst/>
          </a:prstGeom>
        </p:spPr>
      </p:pic>
      <p:pic>
        <p:nvPicPr>
          <p:cNvPr id="5" name="图片 4"/>
          <p:cNvPicPr>
            <a:picLocks noChangeAspect="1"/>
          </p:cNvPicPr>
          <p:nvPr/>
        </p:nvPicPr>
        <p:blipFill>
          <a:blip r:embed="rId4"/>
          <a:stretch>
            <a:fillRect/>
          </a:stretch>
        </p:blipFill>
        <p:spPr>
          <a:xfrm>
            <a:off x="6425387" y="1122111"/>
            <a:ext cx="2878583" cy="2160000"/>
          </a:xfrm>
          <a:prstGeom prst="rect">
            <a:avLst/>
          </a:prstGeom>
        </p:spPr>
      </p:pic>
      <p:sp>
        <p:nvSpPr>
          <p:cNvPr id="8" name="文本框 7"/>
          <p:cNvSpPr txBox="1"/>
          <p:nvPr/>
        </p:nvSpPr>
        <p:spPr>
          <a:xfrm>
            <a:off x="2229189" y="3264462"/>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9" name="文本框 8"/>
          <p:cNvSpPr txBox="1"/>
          <p:nvPr/>
        </p:nvSpPr>
        <p:spPr>
          <a:xfrm>
            <a:off x="6997903" y="3334772"/>
            <a:ext cx="1733550" cy="276999"/>
          </a:xfrm>
          <a:prstGeom prst="rect">
            <a:avLst/>
          </a:prstGeom>
          <a:noFill/>
        </p:spPr>
        <p:txBody>
          <a:bodyPr wrap="square" rtlCol="0">
            <a:spAutoFit/>
          </a:bodyPr>
          <a:lstStyle/>
          <a:p>
            <a:pPr algn="ctr"/>
            <a:r>
              <a:rPr lang="zh-CN" altLang="en-US" sz="1200" dirty="0" smtClean="0"/>
              <a:t>改进密度聚类结果</a:t>
            </a:r>
            <a:endParaRPr lang="zh-CN" altLang="en-US" sz="1200" dirty="0"/>
          </a:p>
        </p:txBody>
      </p:sp>
      <p:pic>
        <p:nvPicPr>
          <p:cNvPr id="10" name="图片 9"/>
          <p:cNvPicPr>
            <a:picLocks noChangeAspect="1"/>
          </p:cNvPicPr>
          <p:nvPr/>
        </p:nvPicPr>
        <p:blipFill>
          <a:blip r:embed="rId5"/>
          <a:stretch>
            <a:fillRect/>
          </a:stretch>
        </p:blipFill>
        <p:spPr>
          <a:xfrm>
            <a:off x="1656671" y="3763616"/>
            <a:ext cx="2878583" cy="2160000"/>
          </a:xfrm>
          <a:prstGeom prst="rect">
            <a:avLst/>
          </a:prstGeom>
        </p:spPr>
      </p:pic>
      <p:pic>
        <p:nvPicPr>
          <p:cNvPr id="11" name="图片 10"/>
          <p:cNvPicPr>
            <a:picLocks noChangeAspect="1"/>
          </p:cNvPicPr>
          <p:nvPr/>
        </p:nvPicPr>
        <p:blipFill>
          <a:blip r:embed="rId6"/>
          <a:stretch>
            <a:fillRect/>
          </a:stretch>
        </p:blipFill>
        <p:spPr>
          <a:xfrm>
            <a:off x="6425387" y="3807874"/>
            <a:ext cx="2878583" cy="2160000"/>
          </a:xfrm>
          <a:prstGeom prst="rect">
            <a:avLst/>
          </a:prstGeom>
        </p:spPr>
      </p:pic>
      <p:sp>
        <p:nvSpPr>
          <p:cNvPr id="12" name="文本框 11"/>
          <p:cNvSpPr txBox="1"/>
          <p:nvPr/>
        </p:nvSpPr>
        <p:spPr>
          <a:xfrm>
            <a:off x="2229189" y="598893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3" name="文本框 12"/>
          <p:cNvSpPr txBox="1"/>
          <p:nvPr/>
        </p:nvSpPr>
        <p:spPr>
          <a:xfrm>
            <a:off x="6997903" y="6059249"/>
            <a:ext cx="1733550" cy="276999"/>
          </a:xfrm>
          <a:prstGeom prst="rect">
            <a:avLst/>
          </a:prstGeom>
          <a:noFill/>
        </p:spPr>
        <p:txBody>
          <a:bodyPr wrap="square" rtlCol="0">
            <a:spAutoFit/>
          </a:bodyPr>
          <a:lstStyle/>
          <a:p>
            <a:pPr algn="ctr"/>
            <a:r>
              <a:rPr lang="zh-CN" altLang="en-US" sz="1200" dirty="0" smtClean="0"/>
              <a:t>改进密度聚类结果</a:t>
            </a:r>
            <a:endParaRPr lang="zh-CN" alt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轨迹处理</a:t>
            </a:r>
            <a:r>
              <a:rPr lang="en-US" altLang="zh-CN" sz="4000" dirty="0" smtClean="0">
                <a:latin typeface="Adobe 楷体 Std R" pitchFamily="18" charset="-122"/>
                <a:ea typeface="Adobe 楷体 Std R" pitchFamily="18" charset="-122"/>
              </a:rPr>
              <a:t>-</a:t>
            </a:r>
            <a:r>
              <a:rPr lang="zh-CN" altLang="en-US" sz="4000" dirty="0" smtClean="0">
                <a:latin typeface="Adobe 楷体 Std R" pitchFamily="18" charset="-122"/>
                <a:ea typeface="Adobe 楷体 Std R" pitchFamily="18" charset="-122"/>
              </a:rPr>
              <a:t>语义化</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2701655" y="1762341"/>
            <a:ext cx="6561614" cy="3327759"/>
          </a:xfrm>
          <a:prstGeom prst="rect">
            <a:avLst/>
          </a:prstGeom>
        </p:spPr>
      </p:pic>
      <p:pic>
        <p:nvPicPr>
          <p:cNvPr id="6" name="图片 5"/>
          <p:cNvPicPr>
            <a:picLocks noChangeAspect="1"/>
          </p:cNvPicPr>
          <p:nvPr/>
        </p:nvPicPr>
        <p:blipFill>
          <a:blip r:embed="rId4"/>
          <a:stretch>
            <a:fillRect/>
          </a:stretch>
        </p:blipFill>
        <p:spPr>
          <a:xfrm>
            <a:off x="1926251" y="1321904"/>
            <a:ext cx="8339498" cy="3228582"/>
          </a:xfrm>
          <a:prstGeom prst="rect">
            <a:avLst/>
          </a:prstGeom>
        </p:spPr>
      </p:pic>
      <p:sp>
        <p:nvSpPr>
          <p:cNvPr id="14" name="文本框 13"/>
          <p:cNvSpPr txBox="1"/>
          <p:nvPr/>
        </p:nvSpPr>
        <p:spPr>
          <a:xfrm>
            <a:off x="3955774" y="5090100"/>
            <a:ext cx="4492487" cy="307777"/>
          </a:xfrm>
          <a:prstGeom prst="rect">
            <a:avLst/>
          </a:prstGeom>
          <a:noFill/>
        </p:spPr>
        <p:txBody>
          <a:bodyPr wrap="square" rtlCol="0">
            <a:spAutoFit/>
          </a:bodyPr>
          <a:lstStyle/>
          <a:p>
            <a:pPr algn="ctr"/>
            <a:r>
              <a:rPr lang="zh-CN" altLang="en-US" sz="1400" dirty="0"/>
              <a:t>语义标签识别示意图</a:t>
            </a:r>
          </a:p>
        </p:txBody>
      </p:sp>
      <p:pic>
        <p:nvPicPr>
          <p:cNvPr id="15" name="图片 14"/>
          <p:cNvPicPr>
            <a:picLocks noChangeAspect="1"/>
          </p:cNvPicPr>
          <p:nvPr/>
        </p:nvPicPr>
        <p:blipFill>
          <a:blip r:embed="rId5"/>
          <a:stretch>
            <a:fillRect/>
          </a:stretch>
        </p:blipFill>
        <p:spPr>
          <a:xfrm>
            <a:off x="1527703" y="1240122"/>
            <a:ext cx="2428804" cy="4320000"/>
          </a:xfrm>
          <a:prstGeom prst="rect">
            <a:avLst/>
          </a:prstGeom>
        </p:spPr>
      </p:pic>
      <p:pic>
        <p:nvPicPr>
          <p:cNvPr id="16" name="图片 15"/>
          <p:cNvPicPr>
            <a:picLocks noChangeAspect="1"/>
          </p:cNvPicPr>
          <p:nvPr/>
        </p:nvPicPr>
        <p:blipFill>
          <a:blip r:embed="rId6"/>
          <a:stretch>
            <a:fillRect/>
          </a:stretch>
        </p:blipFill>
        <p:spPr>
          <a:xfrm>
            <a:off x="4934810" y="1240122"/>
            <a:ext cx="2428804" cy="4320000"/>
          </a:xfrm>
          <a:prstGeom prst="rect">
            <a:avLst/>
          </a:prstGeom>
        </p:spPr>
      </p:pic>
      <p:pic>
        <p:nvPicPr>
          <p:cNvPr id="17" name="图片 16"/>
          <p:cNvPicPr>
            <a:picLocks noChangeAspect="1"/>
          </p:cNvPicPr>
          <p:nvPr/>
        </p:nvPicPr>
        <p:blipFill>
          <a:blip r:embed="rId7"/>
          <a:stretch>
            <a:fillRect/>
          </a:stretch>
        </p:blipFill>
        <p:spPr>
          <a:xfrm>
            <a:off x="8257046" y="1240122"/>
            <a:ext cx="2428804" cy="4320000"/>
          </a:xfrm>
          <a:prstGeom prst="rect">
            <a:avLst/>
          </a:prstGeom>
        </p:spPr>
      </p:pic>
      <p:sp>
        <p:nvSpPr>
          <p:cNvPr id="18" name="文本框 17"/>
          <p:cNvSpPr txBox="1"/>
          <p:nvPr/>
        </p:nvSpPr>
        <p:spPr>
          <a:xfrm>
            <a:off x="1808921" y="5782306"/>
            <a:ext cx="1669774" cy="307777"/>
          </a:xfrm>
          <a:prstGeom prst="rect">
            <a:avLst/>
          </a:prstGeom>
          <a:noFill/>
        </p:spPr>
        <p:txBody>
          <a:bodyPr wrap="square" rtlCol="0">
            <a:spAutoFit/>
          </a:bodyPr>
          <a:lstStyle/>
          <a:p>
            <a:pPr algn="ctr"/>
            <a:r>
              <a:rPr lang="zh-CN" altLang="en-US" sz="1400" dirty="0" smtClean="0"/>
              <a:t>语义标签数据库</a:t>
            </a:r>
            <a:endParaRPr lang="zh-CN" altLang="en-US" sz="1400" dirty="0"/>
          </a:p>
        </p:txBody>
      </p:sp>
      <p:sp>
        <p:nvSpPr>
          <p:cNvPr id="19" name="文本框 18"/>
          <p:cNvSpPr txBox="1"/>
          <p:nvPr/>
        </p:nvSpPr>
        <p:spPr>
          <a:xfrm>
            <a:off x="5251174" y="5826792"/>
            <a:ext cx="1669774" cy="307777"/>
          </a:xfrm>
          <a:prstGeom prst="rect">
            <a:avLst/>
          </a:prstGeom>
          <a:noFill/>
        </p:spPr>
        <p:txBody>
          <a:bodyPr wrap="square" rtlCol="0">
            <a:spAutoFit/>
          </a:bodyPr>
          <a:lstStyle/>
          <a:p>
            <a:pPr algn="ctr"/>
            <a:r>
              <a:rPr lang="zh-CN" altLang="en-US" sz="1400" dirty="0" smtClean="0"/>
              <a:t>语义标签数据库</a:t>
            </a:r>
            <a:endParaRPr lang="zh-CN" altLang="en-US" sz="1400" dirty="0"/>
          </a:p>
        </p:txBody>
      </p:sp>
      <p:sp>
        <p:nvSpPr>
          <p:cNvPr id="20" name="文本框 19"/>
          <p:cNvSpPr txBox="1"/>
          <p:nvPr/>
        </p:nvSpPr>
        <p:spPr>
          <a:xfrm>
            <a:off x="8646500" y="5826792"/>
            <a:ext cx="1669774" cy="307777"/>
          </a:xfrm>
          <a:prstGeom prst="rect">
            <a:avLst/>
          </a:prstGeom>
          <a:noFill/>
        </p:spPr>
        <p:txBody>
          <a:bodyPr wrap="square" rtlCol="0">
            <a:spAutoFit/>
          </a:bodyPr>
          <a:lstStyle/>
          <a:p>
            <a:pPr algn="ctr"/>
            <a:r>
              <a:rPr lang="zh-CN" altLang="en-US" sz="1400" dirty="0" smtClean="0"/>
              <a:t>反地理编码标签</a:t>
            </a:r>
            <a:endParaRPr lang="zh-CN" altLang="en-US" sz="1400" dirty="0"/>
          </a:p>
        </p:txBody>
      </p:sp>
      <p:pic>
        <p:nvPicPr>
          <p:cNvPr id="21" name="图片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3"/>
                                        </p:tgtEl>
                                        <p:attrNameLst>
                                          <p:attrName>style.visibility</p:attrName>
                                        </p:attrNameLst>
                                      </p:cBhvr>
                                      <p:to>
                                        <p:strVal val="hidden"/>
                                      </p:to>
                                    </p:set>
                                  </p:childTnLst>
                                </p:cTn>
                              </p:par>
                            </p:childTnLst>
                          </p:cTn>
                        </p:par>
                        <p:par>
                          <p:cTn id="14" fill="hold">
                            <p:stCondLst>
                              <p:cond delay="0"/>
                            </p:stCondLst>
                            <p:childTnLst>
                              <p:par>
                                <p:cTn id="15" presetID="10"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14"/>
                                        </p:tgtEl>
                                      </p:cBhvr>
                                    </p:animEffect>
                                    <p:set>
                                      <p:cBhvr>
                                        <p:cTn id="28" dur="1" fill="hold">
                                          <p:stCondLst>
                                            <p:cond delay="499"/>
                                          </p:stCondLst>
                                        </p:cTn>
                                        <p:tgtEl>
                                          <p:spTgt spid="14"/>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8" grpId="0"/>
      <p:bldP spid="19"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基于空间轨迹的度量</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楷体 Std R" pitchFamily="18" charset="-122"/>
                <a:ea typeface="Adobe 楷体 Std R" pitchFamily="18" charset="-122"/>
              </a:rPr>
              <a:t>采用加权</a:t>
            </a:r>
            <a:r>
              <a:rPr lang="en-US" altLang="zh-CN" sz="2000" dirty="0" smtClean="0">
                <a:latin typeface="Adobe 楷体 Std R" pitchFamily="18" charset="-122"/>
                <a:ea typeface="Adobe 楷体 Std R" pitchFamily="18" charset="-122"/>
              </a:rPr>
              <a:t>DTW</a:t>
            </a:r>
            <a:r>
              <a:rPr lang="zh-CN" altLang="en-US" sz="2000" dirty="0" smtClean="0">
                <a:latin typeface="Adobe 楷体 Std R" pitchFamily="18" charset="-122"/>
                <a:ea typeface="Adobe 楷体 Std R" pitchFamily="18" charset="-122"/>
              </a:rPr>
              <a:t>计算空间轨迹相似度</a:t>
            </a:r>
            <a:endParaRPr lang="en-US" altLang="zh-CN" sz="2000" dirty="0" smtClean="0">
              <a:latin typeface="Adobe 楷体 Std R" pitchFamily="18" charset="-122"/>
              <a:ea typeface="Adobe 楷体 Std R" pitchFamily="18" charset="-122"/>
            </a:endParaRPr>
          </a:p>
        </p:txBody>
      </p:sp>
      <p:pic>
        <p:nvPicPr>
          <p:cNvPr id="8" name="Picture 2" descr="E:\dalunwen\nudtpaper-master\figures\figure2_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5866" y="1973320"/>
            <a:ext cx="5821363" cy="2840037"/>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1149" y="5286039"/>
            <a:ext cx="6345532" cy="778099"/>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基于语义轨迹的度量</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楷体 Std R" pitchFamily="18" charset="-122"/>
                <a:ea typeface="Adobe 楷体 Std R" pitchFamily="18" charset="-122"/>
              </a:rPr>
              <a:t>采用快速语义轨迹变换计算用户语义轨迹之间的关系强度</a:t>
            </a:r>
            <a:endParaRPr lang="en-US" altLang="zh-CN" sz="2000" dirty="0" smtClean="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1823196" y="2075724"/>
            <a:ext cx="8386581" cy="3812400"/>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基于用户运动模式的度量</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楷体 Std R" pitchFamily="18" charset="-122"/>
                <a:ea typeface="Adobe 楷体 Std R" pitchFamily="18" charset="-122"/>
              </a:rPr>
              <a:t>通过语义轨迹挖掘出用户的加权轨迹运动模式，根据此计算用户之间的关系强度</a:t>
            </a:r>
            <a:endParaRPr lang="en-US" altLang="zh-CN" sz="2000" dirty="0" smtClean="0">
              <a:latin typeface="Adobe 楷体 Std R" pitchFamily="18" charset="-122"/>
              <a:ea typeface="Adobe 楷体 Std R" pitchFamily="18" charset="-122"/>
            </a:endParaRPr>
          </a:p>
        </p:txBody>
      </p:sp>
      <p:pic>
        <p:nvPicPr>
          <p:cNvPr id="4" name="图片 3"/>
          <p:cNvPicPr>
            <a:picLocks noChangeAspect="1"/>
          </p:cNvPicPr>
          <p:nvPr/>
        </p:nvPicPr>
        <p:blipFill>
          <a:blip r:embed="rId3"/>
          <a:stretch>
            <a:fillRect/>
          </a:stretch>
        </p:blipFill>
        <p:spPr>
          <a:xfrm>
            <a:off x="2123297" y="1808922"/>
            <a:ext cx="7045107" cy="4814156"/>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基于</a:t>
            </a:r>
            <a:r>
              <a:rPr lang="en-US" altLang="zh-CN" sz="4000" dirty="0" smtClean="0">
                <a:latin typeface="Adobe 楷体 Std R" pitchFamily="18" charset="-122"/>
                <a:ea typeface="Adobe 楷体 Std R" pitchFamily="18" charset="-122"/>
              </a:rPr>
              <a:t>WiFi &amp; </a:t>
            </a:r>
            <a:r>
              <a:rPr lang="zh-CN" altLang="en-US" sz="4000" dirty="0" smtClean="0">
                <a:latin typeface="Adobe 楷体 Std R" pitchFamily="18" charset="-122"/>
                <a:ea typeface="Adobe 楷体 Std R" pitchFamily="18" charset="-122"/>
              </a:rPr>
              <a:t>蓝牙感知数据的度量</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楷体 Std R" pitchFamily="18" charset="-122"/>
                <a:ea typeface="Adobe 楷体 Std R" pitchFamily="18" charset="-122"/>
              </a:rPr>
              <a:t>根据</a:t>
            </a:r>
            <a:r>
              <a:rPr lang="en-US" altLang="zh-CN" sz="2000" dirty="0" smtClean="0">
                <a:latin typeface="Adobe 楷体 Std R" pitchFamily="18" charset="-122"/>
                <a:ea typeface="Adobe 楷体 Std R" pitchFamily="18" charset="-122"/>
              </a:rPr>
              <a:t>WiFi</a:t>
            </a:r>
            <a:r>
              <a:rPr lang="zh-CN" altLang="en-US" sz="2000" dirty="0" smtClean="0">
                <a:latin typeface="Adobe 楷体 Std R" pitchFamily="18" charset="-122"/>
                <a:ea typeface="Adobe 楷体 Std R" pitchFamily="18" charset="-122"/>
              </a:rPr>
              <a:t>和蓝牙感知数据，还原当时上下文感知环境信息，构建基于拓扑图的表现和计算形式。</a:t>
            </a:r>
            <a:endParaRPr lang="en-US" altLang="zh-CN" sz="2000" dirty="0" smtClean="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639417" y="3093879"/>
            <a:ext cx="4522977" cy="2178000"/>
          </a:xfrm>
          <a:prstGeom prst="rect">
            <a:avLst/>
          </a:prstGeom>
        </p:spPr>
      </p:pic>
      <p:pic>
        <p:nvPicPr>
          <p:cNvPr id="5" name="图片 4"/>
          <p:cNvPicPr>
            <a:picLocks noChangeAspect="1"/>
          </p:cNvPicPr>
          <p:nvPr/>
        </p:nvPicPr>
        <p:blipFill>
          <a:blip r:embed="rId4"/>
          <a:stretch>
            <a:fillRect/>
          </a:stretch>
        </p:blipFill>
        <p:spPr>
          <a:xfrm>
            <a:off x="6866175" y="3093879"/>
            <a:ext cx="4686408" cy="2228400"/>
          </a:xfrm>
          <a:prstGeom prst="rect">
            <a:avLst/>
          </a:prstGeom>
        </p:spPr>
      </p:pic>
      <p:sp>
        <p:nvSpPr>
          <p:cNvPr id="6" name="右箭头 5"/>
          <p:cNvSpPr/>
          <p:nvPr/>
        </p:nvSpPr>
        <p:spPr>
          <a:xfrm>
            <a:off x="5496339" y="3765489"/>
            <a:ext cx="755374" cy="44259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5"/>
          <a:stretch>
            <a:fillRect/>
          </a:stretch>
        </p:blipFill>
        <p:spPr>
          <a:xfrm>
            <a:off x="199810" y="2813350"/>
            <a:ext cx="4967070" cy="2361600"/>
          </a:xfrm>
          <a:prstGeom prst="rect">
            <a:avLst/>
          </a:prstGeom>
        </p:spPr>
      </p:pic>
      <p:pic>
        <p:nvPicPr>
          <p:cNvPr id="10" name="图片 9"/>
          <p:cNvPicPr>
            <a:picLocks noChangeAspect="1"/>
          </p:cNvPicPr>
          <p:nvPr/>
        </p:nvPicPr>
        <p:blipFill>
          <a:blip r:embed="rId6"/>
          <a:stretch>
            <a:fillRect/>
          </a:stretch>
        </p:blipFill>
        <p:spPr>
          <a:xfrm>
            <a:off x="6488568" y="2701218"/>
            <a:ext cx="5302475" cy="2224800"/>
          </a:xfrm>
          <a:prstGeom prst="rect">
            <a:avLst/>
          </a:prstGeom>
        </p:spPr>
      </p:pic>
      <p:sp>
        <p:nvSpPr>
          <p:cNvPr id="11" name="右箭头 10"/>
          <p:cNvSpPr/>
          <p:nvPr/>
        </p:nvSpPr>
        <p:spPr>
          <a:xfrm>
            <a:off x="5534411" y="3772855"/>
            <a:ext cx="755374" cy="44259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nodeType="clickEffect">
                                  <p:stCondLst>
                                    <p:cond delay="0"/>
                                  </p:stCondLst>
                                  <p:childTnLst>
                                    <p:set>
                                      <p:cBhvr>
                                        <p:cTn id="21" dur="1" fill="hold">
                                          <p:stCondLst>
                                            <p:cond delay="0"/>
                                          </p:stCondLst>
                                        </p:cTn>
                                        <p:tgtEl>
                                          <p:spTgt spid="3"/>
                                        </p:tgtEl>
                                        <p:attrNameLst>
                                          <p:attrName>style.visibility</p:attrName>
                                        </p:attrNameLst>
                                      </p:cBhvr>
                                      <p:to>
                                        <p:strVal val="hidden"/>
                                      </p:to>
                                    </p:set>
                                  </p:childTnLst>
                                </p:cTn>
                              </p:par>
                              <p:par>
                                <p:cTn id="22" presetID="1" presetClass="exit" presetSubtype="0" fill="hold" grpId="1" nodeType="withEffect">
                                  <p:stCondLst>
                                    <p:cond delay="0"/>
                                  </p:stCondLst>
                                  <p:childTnLst>
                                    <p:set>
                                      <p:cBhvr>
                                        <p:cTn id="23" dur="1" fill="hold">
                                          <p:stCondLst>
                                            <p:cond delay="0"/>
                                          </p:stCondLst>
                                        </p:cTn>
                                        <p:tgtEl>
                                          <p:spTgt spid="6"/>
                                        </p:tgtEl>
                                        <p:attrNameLst>
                                          <p:attrName>style.visibility</p:attrName>
                                        </p:attrNameLst>
                                      </p:cBhvr>
                                      <p:to>
                                        <p:strVal val="hidden"/>
                                      </p:to>
                                    </p:set>
                                  </p:childTnLst>
                                </p:cTn>
                              </p:par>
                              <p:par>
                                <p:cTn id="24" presetID="1" presetClass="exit" presetSubtype="0" fill="hold" nodeType="withEffect">
                                  <p:stCondLst>
                                    <p:cond delay="0"/>
                                  </p:stCondLst>
                                  <p:childTnLst>
                                    <p:set>
                                      <p:cBhvr>
                                        <p:cTn id="25" dur="1" fill="hold">
                                          <p:stCondLst>
                                            <p:cond delay="0"/>
                                          </p:stCondLst>
                                        </p:cTn>
                                        <p:tgtEl>
                                          <p:spTgt spid="5"/>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7" name="文本框 6"/>
          <p:cNvSpPr txBox="1"/>
          <p:nvPr/>
        </p:nvSpPr>
        <p:spPr>
          <a:xfrm>
            <a:off x="2831123" y="536331"/>
            <a:ext cx="6453554" cy="830997"/>
          </a:xfrm>
          <a:prstGeom prst="rect">
            <a:avLst/>
          </a:prstGeom>
          <a:noFill/>
        </p:spPr>
        <p:txBody>
          <a:bodyPr wrap="square" rtlCol="0">
            <a:spAutoFit/>
          </a:bodyPr>
          <a:lstStyle/>
          <a:p>
            <a:pPr algn="ctr"/>
            <a:r>
              <a:rPr lang="zh-CN" altLang="en-US" sz="4800" dirty="0" smtClean="0">
                <a:latin typeface="Adobe 楷体 Std R" pitchFamily="18" charset="-122"/>
                <a:ea typeface="Adobe 楷体 Std R" pitchFamily="18" charset="-122"/>
              </a:rPr>
              <a:t>主要内容</a:t>
            </a:r>
            <a:endParaRPr lang="zh-CN" altLang="en-US" sz="4800" dirty="0">
              <a:latin typeface="Adobe 楷体 Std R" pitchFamily="18" charset="-122"/>
              <a:ea typeface="Adobe 楷体 Std R" pitchFamily="18" charset="-122"/>
            </a:endParaRPr>
          </a:p>
        </p:txBody>
      </p:sp>
      <p:sp>
        <p:nvSpPr>
          <p:cNvPr id="9" name="文本框 8"/>
          <p:cNvSpPr txBox="1"/>
          <p:nvPr/>
        </p:nvSpPr>
        <p:spPr>
          <a:xfrm>
            <a:off x="1072662" y="1608992"/>
            <a:ext cx="10805746" cy="3754874"/>
          </a:xfrm>
          <a:prstGeom prst="rect">
            <a:avLst/>
          </a:prstGeom>
          <a:noFill/>
        </p:spPr>
        <p:txBody>
          <a:bodyPr wrap="square" rtlCol="0">
            <a:spAutoFit/>
          </a:bodyPr>
          <a:lstStyle/>
          <a:p>
            <a:pPr marL="285750" indent="-285750">
              <a:lnSpc>
                <a:spcPct val="150000"/>
              </a:lnSpc>
              <a:buFont typeface="Wingdings" charset="2"/>
              <a:buChar char="u"/>
            </a:pPr>
            <a:r>
              <a:rPr lang="en-US" altLang="zh-CN" sz="2800" dirty="0" smtClean="0">
                <a:latin typeface="Adobe 楷体 Std R" pitchFamily="18" charset="-122"/>
                <a:ea typeface="Adobe 楷体 Std R" pitchFamily="18" charset="-122"/>
              </a:rPr>
              <a:t> </a:t>
            </a:r>
            <a:r>
              <a:rPr lang="zh-CN" altLang="en-US" sz="2800" dirty="0" smtClean="0">
                <a:latin typeface="Adobe 楷体 Std R" pitchFamily="18" charset="-122"/>
                <a:ea typeface="Adobe 楷体 Std R" pitchFamily="18" charset="-122"/>
              </a:rPr>
              <a:t>研究背景</a:t>
            </a:r>
            <a:endParaRPr lang="en-US" altLang="zh-CN" sz="2800" dirty="0" smtClean="0">
              <a:latin typeface="Adobe 楷体 Std R" pitchFamily="18" charset="-122"/>
              <a:ea typeface="Adobe 楷体 Std R" pitchFamily="18" charset="-122"/>
            </a:endParaRPr>
          </a:p>
          <a:p>
            <a:pPr marL="285750" indent="-285750">
              <a:lnSpc>
                <a:spcPct val="150000"/>
              </a:lnSpc>
              <a:buFont typeface="Wingdings" charset="2"/>
              <a:buChar char="u"/>
            </a:pPr>
            <a:r>
              <a:rPr lang="zh-CN" altLang="en-US" sz="2800" dirty="0" smtClean="0">
                <a:latin typeface="Adobe 楷体 Std R" pitchFamily="18" charset="-122"/>
                <a:ea typeface="Adobe 楷体 Std R" pitchFamily="18" charset="-122"/>
              </a:rPr>
              <a:t>相关工作</a:t>
            </a:r>
            <a:endParaRPr lang="en-US" altLang="zh-CN" sz="2800" dirty="0" smtClean="0">
              <a:latin typeface="Adobe 楷体 Std R" pitchFamily="18" charset="-122"/>
              <a:ea typeface="Adobe 楷体 Std R" pitchFamily="18" charset="-122"/>
            </a:endParaRPr>
          </a:p>
          <a:p>
            <a:pPr marL="285750" indent="-285750">
              <a:lnSpc>
                <a:spcPct val="150000"/>
              </a:lnSpc>
              <a:buFont typeface="Wingdings" charset="2"/>
              <a:buChar char="u"/>
            </a:pPr>
            <a:r>
              <a:rPr lang="zh-CN" altLang="en-US" sz="2800" dirty="0" smtClean="0">
                <a:latin typeface="Adobe 楷体 Std R" pitchFamily="18" charset="-122"/>
                <a:ea typeface="Adobe 楷体 Std R" pitchFamily="18" charset="-122"/>
              </a:rPr>
              <a:t>研究内容</a:t>
            </a:r>
            <a:endParaRPr lang="en-US" altLang="zh-CN" sz="2800" dirty="0" smtClean="0">
              <a:latin typeface="Adobe 楷体 Std R" pitchFamily="18" charset="-122"/>
              <a:ea typeface="Adobe 楷体 Std R" pitchFamily="18" charset="-122"/>
            </a:endParaRPr>
          </a:p>
          <a:p>
            <a:pPr marL="285750" indent="-285750">
              <a:lnSpc>
                <a:spcPct val="150000"/>
              </a:lnSpc>
              <a:buFont typeface="Wingdings" charset="2"/>
              <a:buChar char="u"/>
            </a:pPr>
            <a:r>
              <a:rPr lang="zh-CN" altLang="en-US" sz="2800" dirty="0" smtClean="0">
                <a:latin typeface="Adobe 楷体 Std R" pitchFamily="18" charset="-122"/>
                <a:ea typeface="Adobe 楷体 Std R" pitchFamily="18" charset="-122"/>
              </a:rPr>
              <a:t>进展情况</a:t>
            </a:r>
            <a:endParaRPr lang="en-US" altLang="zh-CN" sz="2800" dirty="0" smtClean="0">
              <a:latin typeface="Adobe 楷体 Std R" pitchFamily="18" charset="-122"/>
              <a:ea typeface="Adobe 楷体 Std R" pitchFamily="18" charset="-122"/>
            </a:endParaRPr>
          </a:p>
          <a:p>
            <a:pPr marL="285750" indent="-285750">
              <a:lnSpc>
                <a:spcPct val="150000"/>
              </a:lnSpc>
              <a:buFont typeface="Wingdings" charset="2"/>
              <a:buChar char="u"/>
            </a:pPr>
            <a:r>
              <a:rPr lang="zh-CN" altLang="en-US" sz="2800" dirty="0" smtClean="0">
                <a:latin typeface="Adobe 楷体 Std R" pitchFamily="18" charset="-122"/>
                <a:ea typeface="Adobe 楷体 Std R" pitchFamily="18" charset="-122"/>
              </a:rPr>
              <a:t>总结展望</a:t>
            </a:r>
            <a:endParaRPr lang="en-US" altLang="zh-CN" sz="2800" dirty="0" smtClean="0">
              <a:latin typeface="Adobe 楷体 Std R" pitchFamily="18" charset="-122"/>
              <a:ea typeface="Adobe 楷体 Std R" pitchFamily="18" charset="-122"/>
            </a:endParaRPr>
          </a:p>
          <a:p>
            <a:pPr marL="285750" indent="-285750">
              <a:buFont typeface="Wingdings" charset="2"/>
              <a:buChar char="u"/>
            </a:pPr>
            <a:endParaRPr lang="zh-CN" altLang="en-US" sz="2800" dirty="0">
              <a:latin typeface="Adobe 楷体 Std R" pitchFamily="18" charset="-122"/>
              <a:ea typeface="Adobe 楷体 Std R" pitchFamily="18"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楷体 Std R" pitchFamily="18" charset="-122"/>
                <a:ea typeface="Adobe 楷体 Std R" pitchFamily="18" charset="-122"/>
              </a:rPr>
              <a:t>数据收集量</a:t>
            </a:r>
            <a:endParaRPr lang="en-US" altLang="zh-CN" sz="2000" dirty="0" smtClean="0">
              <a:latin typeface="Adobe 楷体 Std R" pitchFamily="18" charset="-122"/>
              <a:ea typeface="Adobe 楷体 Std R" pitchFamily="18" charset="-122"/>
            </a:endParaRPr>
          </a:p>
        </p:txBody>
      </p:sp>
      <p:pic>
        <p:nvPicPr>
          <p:cNvPr id="4" name="图片 3"/>
          <p:cNvPicPr>
            <a:picLocks noChangeAspect="1"/>
          </p:cNvPicPr>
          <p:nvPr/>
        </p:nvPicPr>
        <p:blipFill>
          <a:blip r:embed="rId3"/>
          <a:stretch>
            <a:fillRect/>
          </a:stretch>
        </p:blipFill>
        <p:spPr>
          <a:xfrm>
            <a:off x="2374553" y="1727680"/>
            <a:ext cx="6906179" cy="4597765"/>
          </a:xfrm>
          <a:prstGeom prst="rect">
            <a:avLst/>
          </a:prstGeom>
        </p:spPr>
      </p:pic>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1093659" y="1076325"/>
            <a:ext cx="3805220" cy="5626943"/>
          </a:xfrm>
          <a:prstGeom prst="rect">
            <a:avLst/>
          </a:prstGeom>
        </p:spPr>
      </p:pic>
      <p:pic>
        <p:nvPicPr>
          <p:cNvPr id="6" name="图片 5"/>
          <p:cNvPicPr>
            <a:picLocks noChangeAspect="1"/>
          </p:cNvPicPr>
          <p:nvPr/>
        </p:nvPicPr>
        <p:blipFill>
          <a:blip r:embed="rId4"/>
          <a:stretch>
            <a:fillRect/>
          </a:stretch>
        </p:blipFill>
        <p:spPr>
          <a:xfrm>
            <a:off x="5352833" y="1986416"/>
            <a:ext cx="6696601" cy="3806760"/>
          </a:xfrm>
          <a:prstGeom prst="rect">
            <a:avLst/>
          </a:prstGeom>
        </p:spPr>
      </p:pic>
      <p:sp>
        <p:nvSpPr>
          <p:cNvPr id="8" name="右箭头 7"/>
          <p:cNvSpPr/>
          <p:nvPr/>
        </p:nvSpPr>
        <p:spPr>
          <a:xfrm>
            <a:off x="4521192" y="3577646"/>
            <a:ext cx="755374" cy="442590"/>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itchFamily="18" charset="-122"/>
                <a:ea typeface="Adobe 楷体 Std R" pitchFamily="18" charset="-122"/>
              </a:rPr>
              <a:t>我们采用基于序列熵的计算序列</a:t>
            </a:r>
            <a:r>
              <a:rPr lang="en-US" altLang="zh-CN" sz="2000" dirty="0" err="1" smtClean="0">
                <a:latin typeface="Adobe 楷体 Std R" pitchFamily="18" charset="-122"/>
                <a:ea typeface="Adobe 楷体 Std R" pitchFamily="18" charset="-122"/>
              </a:rPr>
              <a:t>rsq_t</a:t>
            </a:r>
            <a:r>
              <a:rPr lang="en-US" altLang="zh-CN" sz="2000" dirty="0" smtClean="0">
                <a:latin typeface="Adobe 楷体 Std R" pitchFamily="18" charset="-122"/>
                <a:ea typeface="Adobe 楷体 Std R" pitchFamily="18" charset="-122"/>
              </a:rPr>
              <a:t> </a:t>
            </a:r>
            <a:r>
              <a:rPr lang="zh-CN" altLang="en-US" sz="2000" dirty="0" smtClean="0">
                <a:latin typeface="Adobe 楷体 Std R" pitchFamily="18" charset="-122"/>
                <a:ea typeface="Adobe 楷体 Std R" pitchFamily="18" charset="-122"/>
              </a:rPr>
              <a:t>和序列</a:t>
            </a:r>
            <a:r>
              <a:rPr lang="en-US" altLang="zh-CN" sz="2000" dirty="0" err="1" smtClean="0">
                <a:latin typeface="Adobe 楷体 Std R" pitchFamily="18" charset="-122"/>
                <a:ea typeface="Adobe 楷体 Std R" pitchFamily="18" charset="-122"/>
              </a:rPr>
              <a:t>rsq_m</a:t>
            </a:r>
            <a:r>
              <a:rPr lang="en-US" altLang="zh-CN" sz="2000" dirty="0" smtClean="0">
                <a:latin typeface="Adobe 楷体 Std R" pitchFamily="18" charset="-122"/>
                <a:ea typeface="Adobe 楷体 Std R" pitchFamily="18" charset="-122"/>
              </a:rPr>
              <a:t> </a:t>
            </a:r>
            <a:r>
              <a:rPr lang="zh-CN" altLang="en-US" sz="2000" dirty="0" smtClean="0">
                <a:latin typeface="Adobe 楷体 Std R" pitchFamily="18" charset="-122"/>
                <a:ea typeface="Adobe 楷体 Std R" pitchFamily="18" charset="-122"/>
              </a:rPr>
              <a:t>的全局一致性度量方法</a:t>
            </a:r>
            <a:endParaRPr lang="en-US" altLang="zh-CN" sz="2000" dirty="0" smtClean="0">
              <a:latin typeface="Adobe 楷体 Std R" pitchFamily="18" charset="-122"/>
              <a:ea typeface="Adobe 楷体 Std R"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762" y="2381042"/>
            <a:ext cx="7026551" cy="697187"/>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itchFamily="18" charset="-122"/>
              <a:ea typeface="Adobe 楷体 Std R" pitchFamily="18" charset="-122"/>
            </a:endParaRPr>
          </a:p>
        </p:txBody>
      </p:sp>
      <p:graphicFrame>
        <p:nvGraphicFramePr>
          <p:cNvPr id="8" name="图表 7"/>
          <p:cNvGraphicFramePr/>
          <p:nvPr/>
        </p:nvGraphicFramePr>
        <p:xfrm>
          <a:off x="2547731" y="2112963"/>
          <a:ext cx="6096000" cy="40640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itchFamily="18" charset="-122"/>
              <a:ea typeface="Adobe 楷体 Std R" pitchFamily="18" charset="-122"/>
            </a:endParaRPr>
          </a:p>
        </p:txBody>
      </p:sp>
      <p:graphicFrame>
        <p:nvGraphicFramePr>
          <p:cNvPr id="5" name="图表 4"/>
          <p:cNvGraphicFramePr/>
          <p:nvPr/>
        </p:nvGraphicFramePr>
        <p:xfrm>
          <a:off x="2438400" y="2112963"/>
          <a:ext cx="6096000"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6" name="内容占位符 2"/>
          <p:cNvSpPr txBox="1"/>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itchFamily="18" charset="-122"/>
                <a:ea typeface="Adobe 楷体 Std R" pitchFamily="18" charset="-122"/>
              </a:rPr>
              <a:t>不同方法计算</a:t>
            </a:r>
            <a:r>
              <a:rPr lang="en-US" altLang="zh-CN" sz="2000" dirty="0" smtClean="0">
                <a:latin typeface="Adobe 楷体 Std R" pitchFamily="18" charset="-122"/>
                <a:ea typeface="Adobe 楷体 Std R" pitchFamily="18" charset="-122"/>
              </a:rPr>
              <a:t>WiFi </a:t>
            </a:r>
            <a:r>
              <a:rPr lang="zh-CN" altLang="en-US" sz="2000" dirty="0" smtClean="0">
                <a:latin typeface="Adobe 楷体 Std R" pitchFamily="18" charset="-122"/>
                <a:ea typeface="Adobe 楷体 Std R" pitchFamily="18" charset="-122"/>
              </a:rPr>
              <a:t>数据的实验结果</a:t>
            </a:r>
            <a:endParaRPr lang="en-US" altLang="zh-CN" sz="2000" dirty="0" smtClean="0">
              <a:latin typeface="Adobe 楷体 Std R" pitchFamily="18" charset="-122"/>
              <a:ea typeface="Adobe 楷体 Std R" pitchFamily="18" charset="-122"/>
            </a:endParaRP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itchFamily="18" charset="-122"/>
              <a:ea typeface="Adobe 楷体 Std R" pitchFamily="18" charset="-122"/>
            </a:endParaRPr>
          </a:p>
        </p:txBody>
      </p:sp>
      <p:sp>
        <p:nvSpPr>
          <p:cNvPr id="6" name="内容占位符 2"/>
          <p:cNvSpPr txBox="1"/>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itchFamily="18" charset="-122"/>
                <a:ea typeface="Adobe 楷体 Std R" pitchFamily="18" charset="-122"/>
              </a:rPr>
              <a:t>基于蓝牙实验结果</a:t>
            </a:r>
            <a:endParaRPr lang="en-US" altLang="zh-CN" sz="2000" dirty="0" smtClean="0">
              <a:latin typeface="Adobe 楷体 Std R" pitchFamily="18" charset="-122"/>
              <a:ea typeface="Adobe 楷体 Std R" pitchFamily="18" charset="-122"/>
            </a:endParaRPr>
          </a:p>
        </p:txBody>
      </p:sp>
      <p:pic>
        <p:nvPicPr>
          <p:cNvPr id="4" name="图片 3"/>
          <p:cNvPicPr>
            <a:picLocks noChangeAspect="1"/>
          </p:cNvPicPr>
          <p:nvPr/>
        </p:nvPicPr>
        <p:blipFill>
          <a:blip r:embed="rId3"/>
          <a:stretch>
            <a:fillRect/>
          </a:stretch>
        </p:blipFill>
        <p:spPr>
          <a:xfrm>
            <a:off x="4151062" y="178905"/>
            <a:ext cx="6862380" cy="6513814"/>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87681" y="6348859"/>
            <a:ext cx="2251522" cy="42006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实验结果分析</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itchFamily="18" charset="-122"/>
              <a:ea typeface="Adobe 楷体 Std R" pitchFamily="18" charset="-122"/>
            </a:endParaRPr>
          </a:p>
        </p:txBody>
      </p:sp>
      <p:sp>
        <p:nvSpPr>
          <p:cNvPr id="6" name="内容占位符 2"/>
          <p:cNvSpPr txBox="1"/>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itchFamily="18" charset="-122"/>
                <a:ea typeface="Adobe 楷体 Std R" pitchFamily="18" charset="-122"/>
              </a:rPr>
              <a:t>基于数据融合的实验结果</a:t>
            </a:r>
            <a:endParaRPr lang="en-US" altLang="zh-CN" sz="2000" dirty="0" smtClean="0">
              <a:latin typeface="Adobe 楷体 Std R" pitchFamily="18" charset="-122"/>
              <a:ea typeface="Adobe 楷体 Std R" pitchFamily="18" charset="-122"/>
            </a:endParaRPr>
          </a:p>
        </p:txBody>
      </p:sp>
      <p:pic>
        <p:nvPicPr>
          <p:cNvPr id="3" name="图片 2"/>
          <p:cNvPicPr>
            <a:picLocks noChangeAspect="1"/>
          </p:cNvPicPr>
          <p:nvPr/>
        </p:nvPicPr>
        <p:blipFill>
          <a:blip r:embed="rId3"/>
          <a:stretch>
            <a:fillRect/>
          </a:stretch>
        </p:blipFill>
        <p:spPr>
          <a:xfrm>
            <a:off x="4201907" y="236175"/>
            <a:ext cx="6710913" cy="6480000"/>
          </a:xfrm>
          <a:prstGeom prst="rect">
            <a:avLst/>
          </a:prstGeom>
        </p:spPr>
      </p:pic>
      <p:graphicFrame>
        <p:nvGraphicFramePr>
          <p:cNvPr id="8" name="图表 7"/>
          <p:cNvGraphicFramePr/>
          <p:nvPr/>
        </p:nvGraphicFramePr>
        <p:xfrm>
          <a:off x="198783" y="2554356"/>
          <a:ext cx="4117766" cy="2906479"/>
        </p:xfrm>
        <a:graphic>
          <a:graphicData uri="http://schemas.openxmlformats.org/drawingml/2006/chart">
            <c:chart xmlns:c="http://schemas.openxmlformats.org/drawingml/2006/chart" xmlns:r="http://schemas.openxmlformats.org/officeDocument/2006/relationships" r:id="rId4"/>
          </a:graphicData>
        </a:graphic>
      </p:graphicFrame>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87681" y="6348859"/>
            <a:ext cx="2251522" cy="420060"/>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进展情况</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a:buFont typeface="Wingdings" charset="2"/>
              <a:buChar char="l"/>
            </a:pPr>
            <a:r>
              <a:rPr lang="zh-CN" altLang="en-US" sz="2000" dirty="0" smtClean="0">
                <a:latin typeface="Adobe 楷体 Std R" pitchFamily="18" charset="-122"/>
                <a:ea typeface="Adobe 楷体 Std R" pitchFamily="18" charset="-122"/>
              </a:rPr>
              <a:t>已完成整个实验部分和结果分析部分</a:t>
            </a:r>
            <a:endParaRPr lang="en-US" altLang="zh-CN" sz="2000" dirty="0" smtClean="0">
              <a:latin typeface="Adobe 楷体 Std R" pitchFamily="18" charset="-122"/>
              <a:ea typeface="Adobe 楷体 Std R" pitchFamily="18" charset="-122"/>
            </a:endParaRPr>
          </a:p>
          <a:p>
            <a:pPr>
              <a:buFont typeface="Wingdings" charset="2"/>
              <a:buChar char="l"/>
            </a:pPr>
            <a:r>
              <a:rPr lang="zh-CN" altLang="en-US" sz="2000" dirty="0">
                <a:latin typeface="Adobe 楷体 Std R" pitchFamily="18" charset="-122"/>
                <a:ea typeface="Adobe 楷体 Std R" pitchFamily="18" charset="-122"/>
              </a:rPr>
              <a:t>已</a:t>
            </a:r>
            <a:r>
              <a:rPr lang="zh-CN" altLang="en-US" sz="2000" dirty="0" smtClean="0">
                <a:latin typeface="Adobe 楷体 Std R" pitchFamily="18" charset="-122"/>
                <a:ea typeface="Adobe 楷体 Std R" pitchFamily="18" charset="-122"/>
              </a:rPr>
              <a:t>完成毕业论文初稿撰写</a:t>
            </a:r>
            <a:endParaRPr lang="en-US" altLang="zh-CN" sz="2000" dirty="0" smtClean="0">
              <a:latin typeface="Adobe 楷体 Std R" pitchFamily="18" charset="-122"/>
              <a:ea typeface="Adobe 楷体 Std R" pitchFamily="18" charset="-122"/>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pic>
        <p:nvPicPr>
          <p:cNvPr id="3" name="图片 2"/>
          <p:cNvPicPr>
            <a:picLocks noChangeAspect="1"/>
          </p:cNvPicPr>
          <p:nvPr/>
        </p:nvPicPr>
        <p:blipFill>
          <a:blip r:embed="rId4"/>
          <a:stretch>
            <a:fillRect/>
          </a:stretch>
        </p:blipFill>
        <p:spPr>
          <a:xfrm>
            <a:off x="283538" y="1037525"/>
            <a:ext cx="6800000" cy="3666667"/>
          </a:xfrm>
          <a:prstGeom prst="rect">
            <a:avLst/>
          </a:prstGeom>
        </p:spPr>
      </p:pic>
      <p:pic>
        <p:nvPicPr>
          <p:cNvPr id="4" name="图片 3"/>
          <p:cNvPicPr>
            <a:picLocks noChangeAspect="1"/>
          </p:cNvPicPr>
          <p:nvPr/>
        </p:nvPicPr>
        <p:blipFill>
          <a:blip r:embed="rId5"/>
          <a:stretch>
            <a:fillRect/>
          </a:stretch>
        </p:blipFill>
        <p:spPr>
          <a:xfrm>
            <a:off x="5270367" y="843573"/>
            <a:ext cx="6638095" cy="5304762"/>
          </a:xfrm>
          <a:prstGeom prst="rect">
            <a:avLst/>
          </a:prstGeom>
        </p:spPr>
      </p:pic>
      <p:pic>
        <p:nvPicPr>
          <p:cNvPr id="5" name="图片 4"/>
          <p:cNvPicPr>
            <a:picLocks noChangeAspect="1"/>
          </p:cNvPicPr>
          <p:nvPr/>
        </p:nvPicPr>
        <p:blipFill>
          <a:blip r:embed="rId6"/>
          <a:stretch>
            <a:fillRect/>
          </a:stretch>
        </p:blipFill>
        <p:spPr>
          <a:xfrm>
            <a:off x="174205" y="864684"/>
            <a:ext cx="6523809" cy="5800000"/>
          </a:xfrm>
          <a:prstGeom prst="rect">
            <a:avLst/>
          </a:prstGeom>
        </p:spPr>
      </p:pic>
      <p:pic>
        <p:nvPicPr>
          <p:cNvPr id="9" name="图片 8"/>
          <p:cNvPicPr>
            <a:picLocks noChangeAspect="1"/>
          </p:cNvPicPr>
          <p:nvPr/>
        </p:nvPicPr>
        <p:blipFill>
          <a:blip r:embed="rId7"/>
          <a:stretch>
            <a:fillRect/>
          </a:stretch>
        </p:blipFill>
        <p:spPr>
          <a:xfrm>
            <a:off x="2952774" y="934191"/>
            <a:ext cx="5066667" cy="5923809"/>
          </a:xfrm>
          <a:prstGeom prst="rect">
            <a:avLst/>
          </a:prstGeom>
        </p:spPr>
      </p:pic>
      <p:pic>
        <p:nvPicPr>
          <p:cNvPr id="10" name="图片 9"/>
          <p:cNvPicPr>
            <a:picLocks noChangeAspect="1"/>
          </p:cNvPicPr>
          <p:nvPr/>
        </p:nvPicPr>
        <p:blipFill>
          <a:blip r:embed="rId8"/>
          <a:stretch>
            <a:fillRect/>
          </a:stretch>
        </p:blipFill>
        <p:spPr>
          <a:xfrm>
            <a:off x="4495166" y="1076325"/>
            <a:ext cx="7356723" cy="48098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4"/>
                                        </p:tgtEl>
                                        <p:attrNameLst>
                                          <p:attrName>style.visibility</p:attrName>
                                        </p:attrNameLst>
                                      </p:cBhvr>
                                      <p:to>
                                        <p:strVal val="hidden"/>
                                      </p:to>
                                    </p:set>
                                  </p:childTnLst>
                                </p:cTn>
                              </p:par>
                            </p:childTnLst>
                          </p:cTn>
                        </p:par>
                        <p:par>
                          <p:cTn id="29" fill="hold">
                            <p:stCondLst>
                              <p:cond delay="0"/>
                            </p:stCondLst>
                            <p:childTnLst>
                              <p:par>
                                <p:cTn id="30" presetID="1" presetClass="exit" presetSubtype="0"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hidden"/>
                                      </p:to>
                                    </p:set>
                                  </p:childTnLst>
                                </p:cTn>
                              </p:par>
                            </p:childTnLst>
                          </p:cTn>
                        </p:par>
                        <p:par>
                          <p:cTn id="32" fill="hold">
                            <p:stCondLst>
                              <p:cond delay="0"/>
                            </p:stCondLst>
                            <p:childTnLst>
                              <p:par>
                                <p:cTn id="33" presetID="1" presetClass="exit" presetSubtype="0" fill="hold" grpId="0" nodeType="afterEffect">
                                  <p:stCondLst>
                                    <p:cond delay="0"/>
                                  </p:stCondLst>
                                  <p:childTnLst>
                                    <p:set>
                                      <p:cBhvr>
                                        <p:cTn id="34" dur="1" fill="hold">
                                          <p:stCondLst>
                                            <p:cond delay="0"/>
                                          </p:stCondLst>
                                        </p:cTn>
                                        <p:tgtEl>
                                          <p:spTgt spid="7">
                                            <p:txEl>
                                              <p:pRg st="1" end="1"/>
                                            </p:txEl>
                                          </p:spTgt>
                                        </p:tgtEl>
                                        <p:attrNameLst>
                                          <p:attrName>style.visibility</p:attrName>
                                        </p:attrNameLst>
                                      </p:cBhvr>
                                      <p:to>
                                        <p:strVal val="hidden"/>
                                      </p:to>
                                    </p:set>
                                  </p:childTnLst>
                                </p:cTn>
                              </p:par>
                            </p:childTnLst>
                          </p:cTn>
                        </p:par>
                        <p:par>
                          <p:cTn id="35" fill="hold">
                            <p:stCondLst>
                              <p:cond delay="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nodeType="clickEffect">
                                  <p:stCondLst>
                                    <p:cond delay="0"/>
                                  </p:stCondLst>
                                  <p:childTnLst>
                                    <p:set>
                                      <p:cBhvr>
                                        <p:cTn id="47" dur="1" fill="hold">
                                          <p:stCondLst>
                                            <p:cond delay="0"/>
                                          </p:stCondLst>
                                        </p:cTn>
                                        <p:tgtEl>
                                          <p:spTgt spid="5"/>
                                        </p:tgtEl>
                                        <p:attrNameLst>
                                          <p:attrName>style.visibility</p:attrName>
                                        </p:attrNameLst>
                                      </p:cBhvr>
                                      <p:to>
                                        <p:strVal val="hidden"/>
                                      </p:to>
                                    </p:set>
                                  </p:childTnLst>
                                </p:cTn>
                              </p:par>
                              <p:par>
                                <p:cTn id="48" presetID="1" presetClass="exit" presetSubtype="0" fill="hold" nodeType="withEffect">
                                  <p:stCondLst>
                                    <p:cond delay="0"/>
                                  </p:stCondLst>
                                  <p:childTnLst>
                                    <p:set>
                                      <p:cBhvr>
                                        <p:cTn id="49" dur="1" fill="hold">
                                          <p:stCondLst>
                                            <p:cond delay="0"/>
                                          </p:stCondLst>
                                        </p:cTn>
                                        <p:tgtEl>
                                          <p:spTgt spid="10"/>
                                        </p:tgtEl>
                                        <p:attrNameLst>
                                          <p:attrName>style.visibility</p:attrName>
                                        </p:attrNameLst>
                                      </p:cBhvr>
                                      <p:to>
                                        <p:strVal val="hidden"/>
                                      </p:to>
                                    </p:set>
                                  </p:childTnLst>
                                </p:cTn>
                              </p:par>
                            </p:childTnLst>
                          </p:cTn>
                        </p:par>
                        <p:par>
                          <p:cTn id="50" fill="hold">
                            <p:stCondLst>
                              <p:cond delay="0"/>
                            </p:stCondLst>
                            <p:childTnLst>
                              <p:par>
                                <p:cTn id="51" presetID="10" presetClass="entr" presetSubtype="0" fill="hold" nodeType="after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已发表论文</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a:buFont typeface="Wingdings" charset="2"/>
              <a:buChar char="l"/>
            </a:pPr>
            <a:r>
              <a:rPr lang="en-US" altLang="zh-CN" sz="2000" dirty="0" smtClean="0">
                <a:latin typeface="Adobe 楷体 Std R" pitchFamily="18" charset="-122"/>
                <a:ea typeface="Adobe 楷体 Std R" pitchFamily="18" charset="-122"/>
              </a:rPr>
              <a:t>Feng </a:t>
            </a:r>
            <a:r>
              <a:rPr lang="en-US" altLang="zh-CN" sz="2000" dirty="0" err="1" smtClean="0">
                <a:latin typeface="Adobe 楷体 Std R" pitchFamily="18" charset="-122"/>
                <a:ea typeface="Adobe 楷体 Std R" pitchFamily="18" charset="-122"/>
              </a:rPr>
              <a:t>Wang,Dianxi</a:t>
            </a:r>
            <a:r>
              <a:rPr lang="en-US" altLang="zh-CN" sz="2000" dirty="0" smtClean="0">
                <a:latin typeface="Adobe 楷体 Std R" pitchFamily="18" charset="-122"/>
                <a:ea typeface="Adobe 楷体 Std R" pitchFamily="18" charset="-122"/>
              </a:rPr>
              <a:t> </a:t>
            </a:r>
            <a:r>
              <a:rPr lang="en-US" altLang="zh-CN" sz="2000" dirty="0" err="1" smtClean="0">
                <a:latin typeface="Adobe 楷体 Std R" pitchFamily="18" charset="-122"/>
                <a:ea typeface="Adobe 楷体 Std R" pitchFamily="18" charset="-122"/>
              </a:rPr>
              <a:t>Shi,Xiaoyun</a:t>
            </a:r>
            <a:r>
              <a:rPr lang="en-US" altLang="zh-CN" sz="2000" dirty="0" smtClean="0">
                <a:latin typeface="Adobe 楷体 Std R" pitchFamily="18" charset="-122"/>
                <a:ea typeface="Adobe 楷体 Std R" pitchFamily="18" charset="-122"/>
              </a:rPr>
              <a:t> </a:t>
            </a:r>
            <a:r>
              <a:rPr lang="en-US" altLang="zh-CN" sz="2000" dirty="0" err="1" smtClean="0">
                <a:latin typeface="Adobe 楷体 Std R" pitchFamily="18" charset="-122"/>
                <a:ea typeface="Adobe 楷体 Std R" pitchFamily="18" charset="-122"/>
              </a:rPr>
              <a:t>Mo,Banghui</a:t>
            </a:r>
            <a:r>
              <a:rPr lang="en-US" altLang="zh-CN" sz="2000" dirty="0" smtClean="0">
                <a:latin typeface="Adobe 楷体 Std R" pitchFamily="18" charset="-122"/>
                <a:ea typeface="Adobe 楷体 Std R" pitchFamily="18" charset="-122"/>
              </a:rPr>
              <a:t> </a:t>
            </a:r>
            <a:r>
              <a:rPr lang="en-US" altLang="zh-CN" sz="2000" dirty="0" err="1" smtClean="0">
                <a:latin typeface="Adobe 楷体 Std R" pitchFamily="18" charset="-122"/>
                <a:ea typeface="Adobe 楷体 Std R" pitchFamily="18" charset="-122"/>
              </a:rPr>
              <a:t>Zhao,Ruosong</a:t>
            </a:r>
            <a:r>
              <a:rPr lang="en-US" altLang="zh-CN" sz="2000" dirty="0" smtClean="0">
                <a:latin typeface="Adobe 楷体 Std R" pitchFamily="18" charset="-122"/>
                <a:ea typeface="Adobe 楷体 Std R" pitchFamily="18" charset="-122"/>
              </a:rPr>
              <a:t> Yang. Student Life-Style Analysis and Health Monitoring with smartphone through Spark. 2015 International Conference on Computational Science and Engineering Applications.(EI</a:t>
            </a:r>
            <a:r>
              <a:rPr lang="zh-CN" altLang="en-US" sz="2000" dirty="0" smtClean="0">
                <a:latin typeface="Adobe 楷体 Std R" pitchFamily="18" charset="-122"/>
                <a:ea typeface="Adobe 楷体 Std R" pitchFamily="18" charset="-122"/>
              </a:rPr>
              <a:t>检索</a:t>
            </a:r>
            <a:r>
              <a:rPr lang="en-US" altLang="zh-CN" sz="2000" dirty="0" smtClean="0">
                <a:latin typeface="Adobe 楷体 Std R" pitchFamily="18" charset="-122"/>
                <a:ea typeface="Adobe 楷体 Std R" pitchFamily="18" charset="-122"/>
              </a:rPr>
              <a:t>)</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总结与展望</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a:buFont typeface="Wingdings" charset="2"/>
              <a:buChar char="l"/>
            </a:pPr>
            <a:r>
              <a:rPr lang="zh-CN" altLang="en-US" sz="2000" dirty="0" smtClean="0">
                <a:latin typeface="Adobe 楷体 Std R" pitchFamily="18" charset="-122"/>
                <a:ea typeface="Adobe 楷体 Std R" pitchFamily="18" charset="-122"/>
              </a:rPr>
              <a:t>针对如何使用用户非社交感知数据（</a:t>
            </a:r>
            <a:r>
              <a:rPr lang="en-US" altLang="zh-CN" sz="2000" dirty="0" smtClean="0">
                <a:latin typeface="Adobe 楷体 Std R" pitchFamily="18" charset="-122"/>
                <a:ea typeface="Adobe 楷体 Std R" pitchFamily="18" charset="-122"/>
              </a:rPr>
              <a:t>GPS </a:t>
            </a:r>
            <a:r>
              <a:rPr lang="zh-CN" altLang="en-US" sz="2000" dirty="0" smtClean="0">
                <a:latin typeface="Adobe 楷体 Std R" pitchFamily="18" charset="-122"/>
                <a:ea typeface="Adobe 楷体 Std R" pitchFamily="18" charset="-122"/>
              </a:rPr>
              <a:t>轨迹数据、</a:t>
            </a:r>
            <a:r>
              <a:rPr lang="en-US" altLang="zh-CN" sz="2000" dirty="0" smtClean="0">
                <a:latin typeface="Adobe 楷体 Std R" pitchFamily="18" charset="-122"/>
                <a:ea typeface="Adobe 楷体 Std R" pitchFamily="18" charset="-122"/>
              </a:rPr>
              <a:t>WiFi </a:t>
            </a:r>
            <a:r>
              <a:rPr lang="zh-CN" altLang="en-US" sz="2000" dirty="0" smtClean="0">
                <a:latin typeface="Adobe 楷体 Std R" pitchFamily="18" charset="-122"/>
                <a:ea typeface="Adobe 楷体 Std R" pitchFamily="18" charset="-122"/>
              </a:rPr>
              <a:t>上下文感知数据、蓝牙上下文感知数据）度量用户之间的关系强度问题展开了深入研究，提出了一个分层次的多维度的用户关系强度计算模型</a:t>
            </a:r>
            <a:r>
              <a:rPr lang="en-US" altLang="zh-CN" sz="2000" dirty="0" smtClean="0">
                <a:latin typeface="Adobe 楷体 Std R" pitchFamily="18" charset="-122"/>
                <a:ea typeface="Adobe 楷体 Std R" pitchFamily="18" charset="-122"/>
              </a:rPr>
              <a:t>RSMHD</a:t>
            </a:r>
          </a:p>
          <a:p>
            <a:pPr>
              <a:buFont typeface="Wingdings" charset="2"/>
              <a:buChar char="l"/>
            </a:pPr>
            <a:endParaRPr lang="en-US" altLang="zh-CN" sz="2000" dirty="0" smtClean="0">
              <a:latin typeface="Adobe 楷体 Std R" pitchFamily="18" charset="-122"/>
              <a:ea typeface="Adobe 楷体 Std R" pitchFamily="18" charset="-122"/>
            </a:endParaRPr>
          </a:p>
          <a:p>
            <a:pPr>
              <a:buFont typeface="Wingdings" charset="2"/>
              <a:buChar char="l"/>
            </a:pPr>
            <a:r>
              <a:rPr lang="zh-CN" altLang="en-US" sz="2000" dirty="0" smtClean="0">
                <a:latin typeface="Adobe 楷体 Std R" pitchFamily="18" charset="-122"/>
                <a:ea typeface="Adobe 楷体 Std R" pitchFamily="18" charset="-122"/>
              </a:rPr>
              <a:t>希望能对每层感知数据源计算进行优化，构建通用的数据结构，降低时间复杂度。</a:t>
            </a:r>
            <a:endParaRPr lang="en-US" altLang="zh-CN" sz="2000" dirty="0" smtClean="0">
              <a:latin typeface="Adobe 楷体 Std R" pitchFamily="18" charset="-122"/>
              <a:ea typeface="Adobe 楷体 Std R" pitchFamily="18" charset="-122"/>
            </a:endParaRPr>
          </a:p>
          <a:p>
            <a:pPr>
              <a:buFont typeface="Wingdings" charset="2"/>
              <a:buChar char="l"/>
            </a:pPr>
            <a:r>
              <a:rPr lang="zh-CN" altLang="en-US" sz="2000" dirty="0" smtClean="0">
                <a:latin typeface="Adobe 楷体 Std R" pitchFamily="18" charset="-122"/>
                <a:ea typeface="Adobe 楷体 Std R" pitchFamily="18" charset="-122"/>
              </a:rPr>
              <a:t>希望构建自动根据反地理编码结果进行推理获取正确的位置语义标签的推理机制。</a:t>
            </a:r>
            <a:endParaRPr lang="en-US" altLang="zh-CN" sz="2000" dirty="0" smtClean="0">
              <a:latin typeface="Adobe 楷体 Std R" pitchFamily="18" charset="-122"/>
              <a:ea typeface="Adobe 楷体 Std R" pitchFamily="18" charset="-122"/>
            </a:endParaRPr>
          </a:p>
          <a:p>
            <a:pPr>
              <a:buFont typeface="Wingdings" charset="2"/>
              <a:buChar char="l"/>
            </a:pPr>
            <a:r>
              <a:rPr lang="zh-CN" altLang="en-US" sz="2000" dirty="0" smtClean="0">
                <a:latin typeface="Adobe 楷体 Std R" pitchFamily="18" charset="-122"/>
                <a:ea typeface="Adobe 楷体 Std R" pitchFamily="18" charset="-122"/>
              </a:rPr>
              <a:t>希望能够对每种数据源计算结果进行合理加权，同时对每层模型中需要融合的多维结果也进行合理的加权。</a:t>
            </a:r>
            <a:endParaRPr lang="en-US" altLang="zh-CN" sz="2000" dirty="0" smtClean="0">
              <a:latin typeface="Adobe 楷体 Std R" pitchFamily="18" charset="-122"/>
              <a:ea typeface="Adobe 楷体 Std R" pitchFamily="18" charset="-122"/>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988890"/>
          </a:xfrm>
        </p:spPr>
        <p:txBody>
          <a:bodyPr>
            <a:normAutofit/>
          </a:bodyPr>
          <a:lstStyle/>
          <a:p>
            <a:r>
              <a:rPr lang="zh-CN" altLang="en-US" sz="4000" dirty="0" smtClean="0">
                <a:latin typeface="Adobe 楷体 Std R" pitchFamily="18" charset="-122"/>
                <a:ea typeface="Adobe 楷体 Std R" pitchFamily="18" charset="-122"/>
              </a:rPr>
              <a:t>研究背景</a:t>
            </a:r>
            <a:endParaRPr lang="zh-CN" altLang="en-US" sz="4000" dirty="0">
              <a:latin typeface="Adobe 楷体 Std R" pitchFamily="18" charset="-122"/>
              <a:ea typeface="Adobe 楷体 Std R" pitchFamily="18" charset="-122"/>
            </a:endParaRPr>
          </a:p>
        </p:txBody>
      </p:sp>
      <p:sp>
        <p:nvSpPr>
          <p:cNvPr id="3" name="内容占位符 2"/>
          <p:cNvSpPr>
            <a:spLocks noGrp="1"/>
          </p:cNvSpPr>
          <p:nvPr>
            <p:ph idx="1"/>
          </p:nvPr>
        </p:nvSpPr>
        <p:spPr>
          <a:xfrm>
            <a:off x="838200" y="1354016"/>
            <a:ext cx="10515600" cy="4822947"/>
          </a:xfrm>
        </p:spPr>
        <p:txBody>
          <a:bodyPr>
            <a:normAutofit/>
          </a:bodyPr>
          <a:lstStyle/>
          <a:p>
            <a:r>
              <a:rPr lang="zh-CN" altLang="en-US" sz="2000" dirty="0" smtClean="0">
                <a:latin typeface="Adobe 黑体 Std R" pitchFamily="34" charset="-122"/>
                <a:ea typeface="Adobe 黑体 Std R" pitchFamily="34" charset="-122"/>
              </a:rPr>
              <a:t>智能手机普及率不断攀升</a:t>
            </a:r>
            <a:endParaRPr lang="en-US" altLang="zh-CN" sz="2000" dirty="0" smtClean="0">
              <a:latin typeface="Adobe 黑体 Std R" pitchFamily="34" charset="-122"/>
              <a:ea typeface="Adobe 黑体 Std R" pitchFamily="34" charset="-122"/>
            </a:endParaRPr>
          </a:p>
          <a:p>
            <a:pPr lvl="1"/>
            <a:r>
              <a:rPr lang="zh-CN" altLang="en-US" sz="1600" spc="30" dirty="0" smtClean="0">
                <a:latin typeface="Adobe 楷体 Std R" pitchFamily="18" charset="-122"/>
                <a:ea typeface="Adobe 楷体 Std R" pitchFamily="18" charset="-122"/>
                <a:cs typeface="楷体"/>
              </a:rPr>
              <a:t>国内智能手机的普及率已超</a:t>
            </a:r>
            <a:r>
              <a:rPr lang="zh-CN" altLang="en-US" sz="1600" spc="-5" dirty="0" smtClean="0">
                <a:latin typeface="Adobe 楷体 Std R" pitchFamily="18" charset="-122"/>
                <a:ea typeface="Adobe 楷体 Std R" pitchFamily="18" charset="-122"/>
                <a:cs typeface="楷体"/>
              </a:rPr>
              <a:t>过</a:t>
            </a:r>
            <a:r>
              <a:rPr lang="en-US" altLang="zh-CN" sz="1600" spc="-5" dirty="0" smtClean="0">
                <a:latin typeface="Adobe 楷体 Std R" pitchFamily="18" charset="-122"/>
                <a:ea typeface="Adobe 楷体 Std R" pitchFamily="18" charset="-122"/>
                <a:cs typeface="Arial" charset="0"/>
              </a:rPr>
              <a:t>70%</a:t>
            </a:r>
            <a:r>
              <a:rPr lang="zh-CN" altLang="en-US" sz="1600" spc="30" dirty="0" smtClean="0">
                <a:latin typeface="Adobe 楷体 Std R" pitchFamily="18" charset="-122"/>
                <a:ea typeface="Adobe 楷体 Std R" pitchFamily="18" charset="-122"/>
                <a:cs typeface="楷体"/>
              </a:rPr>
              <a:t>。</a:t>
            </a:r>
            <a:endParaRPr lang="en-US" altLang="zh-CN" sz="1600" dirty="0">
              <a:latin typeface="Adobe 楷体 Std R" pitchFamily="18" charset="-122"/>
              <a:ea typeface="Adobe 楷体 Std R" pitchFamily="18" charset="-122"/>
            </a:endParaRPr>
          </a:p>
          <a:p>
            <a:r>
              <a:rPr lang="zh-CN" altLang="en-US" sz="2000" dirty="0" smtClean="0">
                <a:latin typeface="Adobe 黑体 Std R" pitchFamily="34" charset="-122"/>
                <a:ea typeface="Adobe 黑体 Std R" pitchFamily="34" charset="-122"/>
              </a:rPr>
              <a:t>智能</a:t>
            </a:r>
            <a:r>
              <a:rPr lang="zh-CN" altLang="en-US" sz="2000" dirty="0">
                <a:latin typeface="Adobe 黑体 Std R" pitchFamily="34" charset="-122"/>
                <a:ea typeface="Adobe 黑体 Std R" pitchFamily="34" charset="-122"/>
              </a:rPr>
              <a:t>手机运算性能不断</a:t>
            </a:r>
            <a:r>
              <a:rPr lang="zh-CN" altLang="en-US" sz="2000" dirty="0" smtClean="0">
                <a:latin typeface="Adobe 黑体 Std R" pitchFamily="34" charset="-122"/>
                <a:ea typeface="Adobe 黑体 Std R" pitchFamily="34" charset="-122"/>
              </a:rPr>
              <a:t>提升</a:t>
            </a:r>
            <a:endParaRPr lang="en-US" altLang="zh-CN" sz="2000" dirty="0" smtClean="0">
              <a:latin typeface="Adobe 黑体 Std R" pitchFamily="34" charset="-122"/>
              <a:ea typeface="Adobe 黑体 Std R" pitchFamily="34" charset="-122"/>
            </a:endParaRPr>
          </a:p>
          <a:p>
            <a:pPr lvl="1"/>
            <a:r>
              <a:rPr lang="zh-CN" altLang="en-US" sz="1600" spc="30" dirty="0">
                <a:latin typeface="Adobe 楷体 Std R" pitchFamily="18" charset="-122"/>
                <a:ea typeface="Adobe 楷体 Std R" pitchFamily="18" charset="-122"/>
                <a:cs typeface="楷体"/>
              </a:rPr>
              <a:t>现在的智能手机在存储运算容量等功能上有了质的</a:t>
            </a:r>
            <a:r>
              <a:rPr lang="zh-CN" altLang="en-US" sz="1600" spc="30" dirty="0" smtClean="0">
                <a:latin typeface="Adobe 楷体 Std R" pitchFamily="18" charset="-122"/>
                <a:ea typeface="Adobe 楷体 Std R" pitchFamily="18" charset="-122"/>
                <a:cs typeface="楷体"/>
              </a:rPr>
              <a:t>飞跃</a:t>
            </a:r>
            <a:r>
              <a:rPr lang="zh-CN" altLang="en-US" sz="1600" spc="30" dirty="0">
                <a:latin typeface="Adobe 楷体 Std R" pitchFamily="18" charset="-122"/>
                <a:ea typeface="Adobe 楷体 Std R" pitchFamily="18" charset="-122"/>
                <a:cs typeface="楷体"/>
              </a:rPr>
              <a:t>，性能速度甚至与一些</a:t>
            </a:r>
            <a:r>
              <a:rPr lang="en-US" altLang="zh-CN" sz="1600" spc="30" dirty="0">
                <a:latin typeface="Adobe 楷体 Std R" pitchFamily="18" charset="-122"/>
                <a:ea typeface="Adobe 楷体 Std R" pitchFamily="18" charset="-122"/>
                <a:cs typeface="楷体"/>
              </a:rPr>
              <a:t>PC</a:t>
            </a:r>
            <a:r>
              <a:rPr lang="zh-CN" altLang="en-US" sz="1600" spc="30" dirty="0">
                <a:latin typeface="Adobe 楷体 Std R" pitchFamily="18" charset="-122"/>
                <a:ea typeface="Adobe 楷体 Std R" pitchFamily="18" charset="-122"/>
                <a:cs typeface="楷体"/>
              </a:rPr>
              <a:t>机</a:t>
            </a:r>
            <a:r>
              <a:rPr lang="zh-CN" altLang="en-US" sz="1600" spc="30" dirty="0" smtClean="0">
                <a:latin typeface="Adobe 楷体 Std R" pitchFamily="18" charset="-122"/>
                <a:ea typeface="Adobe 楷体 Std R" pitchFamily="18" charset="-122"/>
                <a:cs typeface="楷体"/>
              </a:rPr>
              <a:t>不相上下。</a:t>
            </a:r>
            <a:endParaRPr lang="en-US" altLang="zh-CN" sz="1600" spc="30" dirty="0" smtClean="0">
              <a:latin typeface="Adobe 楷体 Std R" pitchFamily="18" charset="-122"/>
              <a:ea typeface="Adobe 楷体 Std R" pitchFamily="18" charset="-122"/>
              <a:cs typeface="楷体"/>
            </a:endParaRPr>
          </a:p>
          <a:p>
            <a:r>
              <a:rPr lang="zh-CN" altLang="en-US" sz="2000" dirty="0" smtClean="0">
                <a:latin typeface="Adobe 黑体 Std R" pitchFamily="34" charset="-122"/>
                <a:ea typeface="Adobe 黑体 Std R" pitchFamily="34" charset="-122"/>
              </a:rPr>
              <a:t>丰富的传感器支持</a:t>
            </a:r>
          </a:p>
          <a:p>
            <a:pPr lvl="1"/>
            <a:r>
              <a:rPr lang="zh-CN" altLang="en-US" sz="1600" spc="25" dirty="0" smtClean="0">
                <a:latin typeface="Adobe 楷体 Std R" pitchFamily="18" charset="-122"/>
                <a:ea typeface="Adobe 楷体 Std R" pitchFamily="18" charset="-122"/>
                <a:cs typeface="楷体"/>
              </a:rPr>
              <a:t>麦克风</a:t>
            </a:r>
            <a:r>
              <a:rPr lang="zh-CN" altLang="en-US" sz="1600" spc="25" dirty="0">
                <a:latin typeface="Adobe 楷体 Std R" pitchFamily="18" charset="-122"/>
                <a:ea typeface="Adobe 楷体 Std R" pitchFamily="18" charset="-122"/>
                <a:cs typeface="楷体"/>
              </a:rPr>
              <a:t>、相机</a:t>
            </a:r>
            <a:r>
              <a:rPr lang="zh-CN" altLang="en-US" sz="1600" spc="-5" dirty="0">
                <a:latin typeface="Adobe 楷体 Std R" pitchFamily="18" charset="-122"/>
                <a:ea typeface="Adobe 楷体 Std R" pitchFamily="18" charset="-122"/>
                <a:cs typeface="楷体"/>
              </a:rPr>
              <a:t>、</a:t>
            </a:r>
            <a:r>
              <a:rPr lang="en-US" altLang="zh-CN" sz="1600" spc="-5" dirty="0">
                <a:latin typeface="Adobe 楷体 Std R" pitchFamily="18" charset="-122"/>
                <a:ea typeface="Adobe 楷体 Std R" pitchFamily="18" charset="-122"/>
                <a:cs typeface="Arial" charset="0"/>
              </a:rPr>
              <a:t>GPS</a:t>
            </a:r>
            <a:r>
              <a:rPr lang="zh-CN" altLang="en-US" sz="1600" spc="25" dirty="0">
                <a:latin typeface="Adobe 楷体 Std R" pitchFamily="18" charset="-122"/>
                <a:ea typeface="Adobe 楷体 Std R" pitchFamily="18" charset="-122"/>
                <a:cs typeface="楷体"/>
              </a:rPr>
              <a:t>、加速度传感器、</a:t>
            </a:r>
            <a:r>
              <a:rPr lang="zh-CN" altLang="en-US" sz="1600" spc="25" dirty="0" smtClean="0">
                <a:latin typeface="Adobe 楷体 Std R" pitchFamily="18" charset="-122"/>
                <a:ea typeface="Adobe 楷体 Std R" pitchFamily="18" charset="-122"/>
                <a:cs typeface="楷体"/>
              </a:rPr>
              <a:t>陀螺仪、压力计</a:t>
            </a:r>
            <a:r>
              <a:rPr lang="zh-CN" altLang="en-US" sz="1600" spc="25" dirty="0">
                <a:latin typeface="Adobe 楷体 Std R" pitchFamily="18" charset="-122"/>
                <a:ea typeface="Adobe 楷体 Std R" pitchFamily="18" charset="-122"/>
                <a:cs typeface="楷体"/>
              </a:rPr>
              <a:t>、光传感器</a:t>
            </a:r>
            <a:r>
              <a:rPr lang="zh-CN" altLang="en-US" sz="1600" spc="25" dirty="0" smtClean="0">
                <a:latin typeface="Adobe 楷体 Std R" pitchFamily="18" charset="-122"/>
                <a:ea typeface="Adobe 楷体 Std R" pitchFamily="18" charset="-122"/>
                <a:cs typeface="楷体"/>
              </a:rPr>
              <a:t>、指纹传感器</a:t>
            </a:r>
            <a:r>
              <a:rPr lang="zh-CN" altLang="en-US" sz="1600" spc="25" dirty="0">
                <a:latin typeface="Adobe 楷体 Std R" pitchFamily="18" charset="-122"/>
                <a:ea typeface="Adobe 楷体 Std R" pitchFamily="18" charset="-122"/>
                <a:cs typeface="楷体"/>
              </a:rPr>
              <a:t>、心率传感器等。</a:t>
            </a:r>
            <a:endParaRPr lang="zh-CN" altLang="en-US" sz="1600" dirty="0">
              <a:latin typeface="Adobe 楷体 Std R" pitchFamily="18" charset="-122"/>
              <a:ea typeface="Adobe 楷体 Std R" pitchFamily="18" charset="-122"/>
              <a:cs typeface="楷体"/>
            </a:endParaRPr>
          </a:p>
          <a:p>
            <a:r>
              <a:rPr lang="zh-CN" altLang="en-US" sz="2000" dirty="0">
                <a:latin typeface="Adobe 黑体 Std R" pitchFamily="34" charset="-122"/>
                <a:ea typeface="Adobe 黑体 Std R" pitchFamily="34" charset="-122"/>
              </a:rPr>
              <a:t>心理学中关系强度理论研究</a:t>
            </a:r>
          </a:p>
          <a:p>
            <a:pPr lvl="1"/>
            <a:r>
              <a:rPr lang="zh-CN" altLang="en-US" sz="1600" dirty="0" smtClean="0">
                <a:latin typeface="Adobe 楷体 Std R" pitchFamily="18" charset="-122"/>
                <a:ea typeface="Adobe 楷体 Std R" pitchFamily="18" charset="-122"/>
                <a:cs typeface="楷体"/>
              </a:rPr>
              <a:t>研究</a:t>
            </a:r>
            <a:r>
              <a:rPr lang="zh-CN" altLang="en-US" sz="1600" dirty="0">
                <a:latin typeface="Adobe 楷体 Std R" pitchFamily="18" charset="-122"/>
                <a:ea typeface="Adobe 楷体 Std R" pitchFamily="18" charset="-122"/>
                <a:cs typeface="楷体"/>
              </a:rPr>
              <a:t>理论显示相似产生喜欢，让人们走的更近，相似的人更容易建立友谊成为朋友</a:t>
            </a:r>
            <a:r>
              <a:rPr lang="en-US" altLang="zh-CN" sz="1600" baseline="30000" dirty="0" smtClean="0">
                <a:latin typeface="微软雅黑" pitchFamily="34" charset="-122"/>
                <a:ea typeface="微软雅黑" pitchFamily="34" charset="-122"/>
              </a:rPr>
              <a:t>[1] </a:t>
            </a:r>
            <a:r>
              <a:rPr lang="zh-CN" altLang="en-US" sz="1600" dirty="0" smtClean="0">
                <a:latin typeface="Adobe 楷体 Std R" pitchFamily="18" charset="-122"/>
                <a:ea typeface="Adobe 楷体 Std R" pitchFamily="18" charset="-122"/>
                <a:cs typeface="楷体"/>
              </a:rPr>
              <a:t>。</a:t>
            </a:r>
            <a:endParaRPr lang="en-US" altLang="zh-CN" sz="1600" dirty="0" smtClean="0">
              <a:latin typeface="Adobe 楷体 Std R" pitchFamily="18" charset="-122"/>
              <a:ea typeface="Adobe 楷体 Std R" pitchFamily="18" charset="-122"/>
              <a:cs typeface="楷体"/>
            </a:endParaRPr>
          </a:p>
          <a:p>
            <a:pPr lvl="1"/>
            <a:r>
              <a:rPr lang="zh-CN" altLang="en-US" sz="1600" spc="80" dirty="0">
                <a:latin typeface="Adobe 楷体 Std R" pitchFamily="18" charset="-122"/>
                <a:ea typeface="Adobe 楷体 Std R" pitchFamily="18" charset="-122"/>
                <a:cs typeface="楷体"/>
              </a:rPr>
              <a:t>关系亲密的两个用户会更加倾向于一起进行面对面的交流、共同进行社交活动等，反之通过对手机传感器数据的处理分析能够从中挖掘出人们现实生活中的关系强度</a:t>
            </a:r>
            <a:r>
              <a:rPr lang="en-US" altLang="zh-CN" sz="1600" baseline="30000" dirty="0" smtClean="0">
                <a:latin typeface="微软雅黑" pitchFamily="34" charset="-122"/>
                <a:ea typeface="微软雅黑" pitchFamily="34" charset="-122"/>
              </a:rPr>
              <a:t>[2]</a:t>
            </a:r>
            <a:r>
              <a:rPr lang="zh-CN" altLang="en-US" sz="1600" spc="80" dirty="0">
                <a:latin typeface="Adobe 楷体 Std R" pitchFamily="18" charset="-122"/>
                <a:ea typeface="Adobe 楷体 Std R" pitchFamily="18" charset="-122"/>
                <a:cs typeface="楷体"/>
              </a:rPr>
              <a:t>。</a:t>
            </a:r>
            <a:endParaRPr lang="en-US" altLang="zh-CN" sz="1600" spc="80" dirty="0">
              <a:latin typeface="Adobe 楷体 Std R" pitchFamily="18" charset="-122"/>
              <a:ea typeface="Adobe 楷体 Std R" pitchFamily="18" charset="-122"/>
              <a:cs typeface="楷体"/>
            </a:endParaRPr>
          </a:p>
          <a:p>
            <a:pPr lvl="1"/>
            <a:endParaRPr lang="zh-CN" altLang="en-US" sz="1600" dirty="0">
              <a:latin typeface="Adobe 楷体 Std R" pitchFamily="18" charset="-122"/>
              <a:ea typeface="Adobe 楷体 Std R" pitchFamily="18" charset="-122"/>
              <a:cs typeface="楷体"/>
            </a:endParaRPr>
          </a:p>
          <a:p>
            <a:pPr lvl="1"/>
            <a:endParaRPr lang="en-US" altLang="zh-CN" sz="1600" spc="80" dirty="0">
              <a:latin typeface="Adobe 楷体 Std R" pitchFamily="18" charset="-122"/>
              <a:ea typeface="Adobe 楷体 Std R" pitchFamily="18" charset="-122"/>
              <a:cs typeface="楷体"/>
            </a:endParaRPr>
          </a:p>
          <a:p>
            <a:pPr marL="457200" lvl="1" indent="0">
              <a:buNone/>
            </a:pPr>
            <a:endParaRPr lang="zh-CN" altLang="en-US" sz="1600" spc="30" dirty="0">
              <a:latin typeface="楷体"/>
              <a:cs typeface="楷体"/>
            </a:endParaRPr>
          </a:p>
          <a:p>
            <a:pPr marL="457200" lvl="1" indent="0">
              <a:buNone/>
            </a:pPr>
            <a:endParaRPr lang="zh-CN" altLang="en-US" sz="1600" dirty="0" smtClean="0">
              <a:latin typeface="楷体"/>
              <a:cs typeface="楷体"/>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5" name="圆角矩形 4"/>
          <p:cNvSpPr/>
          <p:nvPr/>
        </p:nvSpPr>
        <p:spPr>
          <a:xfrm>
            <a:off x="3861874" y="4963276"/>
            <a:ext cx="2420816" cy="10170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9659" y="5182595"/>
            <a:ext cx="644770" cy="644770"/>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5490" y="5188945"/>
            <a:ext cx="644770" cy="644770"/>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0475" y="5200179"/>
            <a:ext cx="644770" cy="644770"/>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3798" y="5206529"/>
            <a:ext cx="644770" cy="644770"/>
          </a:xfrm>
          <a:prstGeom prst="rect">
            <a:avLst/>
          </a:prstGeom>
        </p:spPr>
      </p:pic>
      <p:sp>
        <p:nvSpPr>
          <p:cNvPr id="10" name="文本框 11"/>
          <p:cNvSpPr txBox="1"/>
          <p:nvPr/>
        </p:nvSpPr>
        <p:spPr>
          <a:xfrm>
            <a:off x="1884773" y="4929579"/>
            <a:ext cx="359461" cy="307777"/>
          </a:xfrm>
          <a:prstGeom prst="rect">
            <a:avLst/>
          </a:prstGeom>
          <a:noFill/>
        </p:spPr>
        <p:txBody>
          <a:bodyPr wrap="square" rtlCol="0">
            <a:spAutoFit/>
          </a:bodyPr>
          <a:lstStyle/>
          <a:p>
            <a:r>
              <a:rPr lang="en-US" altLang="zh-CN" sz="1400" b="1" dirty="0" smtClean="0">
                <a:solidFill>
                  <a:srgbClr val="FF0000"/>
                </a:solidFill>
              </a:rPr>
              <a:t>A</a:t>
            </a:r>
            <a:endParaRPr lang="zh-CN" altLang="en-US" sz="1400" b="1" dirty="0">
              <a:solidFill>
                <a:srgbClr val="FF0000"/>
              </a:solidFill>
            </a:endParaRPr>
          </a:p>
        </p:txBody>
      </p:sp>
      <p:sp>
        <p:nvSpPr>
          <p:cNvPr id="11" name="文本框 12"/>
          <p:cNvSpPr txBox="1"/>
          <p:nvPr/>
        </p:nvSpPr>
        <p:spPr>
          <a:xfrm>
            <a:off x="4308375" y="4956652"/>
            <a:ext cx="359461" cy="307777"/>
          </a:xfrm>
          <a:prstGeom prst="rect">
            <a:avLst/>
          </a:prstGeom>
          <a:noFill/>
        </p:spPr>
        <p:txBody>
          <a:bodyPr wrap="square" rtlCol="0">
            <a:spAutoFit/>
          </a:bodyPr>
          <a:lstStyle/>
          <a:p>
            <a:r>
              <a:rPr lang="en-US" altLang="zh-CN" sz="1400" b="1" dirty="0" smtClean="0">
                <a:solidFill>
                  <a:srgbClr val="FF0000"/>
                </a:solidFill>
              </a:rPr>
              <a:t>A</a:t>
            </a:r>
            <a:endParaRPr lang="zh-CN" altLang="en-US" sz="1400" b="1" dirty="0">
              <a:solidFill>
                <a:srgbClr val="FF0000"/>
              </a:solidFill>
            </a:endParaRPr>
          </a:p>
        </p:txBody>
      </p:sp>
      <p:sp>
        <p:nvSpPr>
          <p:cNvPr id="12" name="文本框 13"/>
          <p:cNvSpPr txBox="1"/>
          <p:nvPr/>
        </p:nvSpPr>
        <p:spPr>
          <a:xfrm>
            <a:off x="2226130" y="4923231"/>
            <a:ext cx="359461" cy="307777"/>
          </a:xfrm>
          <a:prstGeom prst="rect">
            <a:avLst/>
          </a:prstGeom>
          <a:noFill/>
        </p:spPr>
        <p:txBody>
          <a:bodyPr wrap="square" rtlCol="0">
            <a:spAutoFit/>
          </a:bodyPr>
          <a:lstStyle/>
          <a:p>
            <a:r>
              <a:rPr lang="en-US" altLang="zh-CN" sz="1400" b="1" dirty="0">
                <a:solidFill>
                  <a:srgbClr val="FF0000"/>
                </a:solidFill>
              </a:rPr>
              <a:t>B</a:t>
            </a:r>
            <a:endParaRPr lang="zh-CN" altLang="en-US" sz="1400" b="1" dirty="0">
              <a:solidFill>
                <a:srgbClr val="FF0000"/>
              </a:solidFill>
            </a:endParaRPr>
          </a:p>
        </p:txBody>
      </p:sp>
      <p:sp>
        <p:nvSpPr>
          <p:cNvPr id="13" name="文本框 14"/>
          <p:cNvSpPr txBox="1"/>
          <p:nvPr/>
        </p:nvSpPr>
        <p:spPr>
          <a:xfrm>
            <a:off x="5694152" y="4931014"/>
            <a:ext cx="359461" cy="307777"/>
          </a:xfrm>
          <a:prstGeom prst="rect">
            <a:avLst/>
          </a:prstGeom>
          <a:noFill/>
        </p:spPr>
        <p:txBody>
          <a:bodyPr wrap="square" rtlCol="0">
            <a:spAutoFit/>
          </a:bodyPr>
          <a:lstStyle/>
          <a:p>
            <a:r>
              <a:rPr lang="en-US" altLang="zh-CN" sz="1400" b="1" dirty="0" smtClean="0">
                <a:solidFill>
                  <a:srgbClr val="FF0000"/>
                </a:solidFill>
              </a:rPr>
              <a:t>C</a:t>
            </a:r>
            <a:endParaRPr lang="zh-CN" altLang="en-US" sz="1400" b="1" dirty="0">
              <a:solidFill>
                <a:srgbClr val="FF0000"/>
              </a:solidFill>
            </a:endParaRPr>
          </a:p>
        </p:txBody>
      </p:sp>
      <p:sp>
        <p:nvSpPr>
          <p:cNvPr id="14" name="下箭头 13"/>
          <p:cNvSpPr/>
          <p:nvPr/>
        </p:nvSpPr>
        <p:spPr>
          <a:xfrm rot="16200000">
            <a:off x="7226983" y="5289417"/>
            <a:ext cx="359461" cy="5238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6"/>
          <p:cNvSpPr txBox="1"/>
          <p:nvPr/>
        </p:nvSpPr>
        <p:spPr>
          <a:xfrm>
            <a:off x="7982856" y="5361753"/>
            <a:ext cx="3182937" cy="369332"/>
          </a:xfrm>
          <a:prstGeom prst="rect">
            <a:avLst/>
          </a:prstGeom>
          <a:noFill/>
        </p:spPr>
        <p:txBody>
          <a:bodyPr wrap="square" rtlCol="0">
            <a:spAutoFit/>
          </a:bodyPr>
          <a:lstStyle/>
          <a:p>
            <a:pPr algn="ctr"/>
            <a:r>
              <a:rPr lang="zh-CN" altLang="en-US" dirty="0" smtClean="0"/>
              <a:t>（</a:t>
            </a:r>
            <a:r>
              <a:rPr lang="en-US" altLang="zh-CN" dirty="0" smtClean="0"/>
              <a:t>A-B</a:t>
            </a:r>
            <a:r>
              <a:rPr lang="zh-CN" altLang="en-US" dirty="0" smtClean="0"/>
              <a:t>）</a:t>
            </a:r>
            <a:r>
              <a:rPr lang="en-US" altLang="zh-CN" dirty="0" smtClean="0"/>
              <a:t>  &gt;  </a:t>
            </a:r>
            <a:r>
              <a:rPr lang="zh-CN" altLang="en-US" dirty="0" smtClean="0"/>
              <a:t>（</a:t>
            </a:r>
            <a:r>
              <a:rPr lang="en-US" altLang="zh-CN" dirty="0" smtClean="0"/>
              <a:t>A-C</a:t>
            </a:r>
            <a:r>
              <a:rPr lang="zh-CN" altLang="en-US" dirty="0" smtClean="0"/>
              <a:t>）</a:t>
            </a:r>
            <a:endParaRPr lang="zh-CN" altLang="en-US" dirty="0"/>
          </a:p>
        </p:txBody>
      </p:sp>
      <p:pic>
        <p:nvPicPr>
          <p:cNvPr id="17" name="Picture 6" descr="C:\Users\hxc\Desktop\开题报告\关系强弱.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2889" y="1656725"/>
            <a:ext cx="3636402" cy="3672408"/>
          </a:xfrm>
          <a:prstGeom prst="rect">
            <a:avLst/>
          </a:prstGeom>
          <a:noFill/>
          <a:extLst>
            <a:ext uri="{909E8E84-426E-40DD-AFC4-6F175D3DCCD1}">
              <a14:hiddenFill xmlns:a14="http://schemas.microsoft.com/office/drawing/2010/main">
                <a:solidFill>
                  <a:srgbClr val="FFFFFF"/>
                </a:solidFill>
              </a14:hiddenFill>
            </a:ext>
          </a:extLst>
        </p:spPr>
      </p:pic>
      <p:pic>
        <p:nvPicPr>
          <p:cNvPr id="18" name="图片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69626" y="2294635"/>
            <a:ext cx="2099899" cy="1931907"/>
          </a:xfrm>
          <a:prstGeom prst="rect">
            <a:avLst/>
          </a:prstGeom>
        </p:spPr>
      </p:pic>
      <p:pic>
        <p:nvPicPr>
          <p:cNvPr id="19" name="图片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69626" y="4552950"/>
            <a:ext cx="2375084" cy="1583389"/>
          </a:xfrm>
          <a:prstGeom prst="rect">
            <a:avLst/>
          </a:prstGeom>
        </p:spPr>
      </p:pic>
      <p:pic>
        <p:nvPicPr>
          <p:cNvPr id="20" name="图片 1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0508" y="416016"/>
            <a:ext cx="2006901" cy="1663497"/>
          </a:xfrm>
          <a:prstGeom prst="rect">
            <a:avLst/>
          </a:prstGeom>
        </p:spPr>
      </p:pic>
      <p:sp>
        <p:nvSpPr>
          <p:cNvPr id="21" name="右箭头 20"/>
          <p:cNvSpPr/>
          <p:nvPr/>
        </p:nvSpPr>
        <p:spPr>
          <a:xfrm rot="20526000">
            <a:off x="4647386" y="1692810"/>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右箭头 21"/>
          <p:cNvSpPr/>
          <p:nvPr/>
        </p:nvSpPr>
        <p:spPr>
          <a:xfrm>
            <a:off x="4770577" y="3226693"/>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右箭头 22"/>
          <p:cNvSpPr/>
          <p:nvPr/>
        </p:nvSpPr>
        <p:spPr>
          <a:xfrm rot="916581">
            <a:off x="4550811" y="4758246"/>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500"/>
                                        <p:tgtEl>
                                          <p:spTgt spid="7"/>
                                        </p:tgtEl>
                                      </p:cBhvr>
                                    </p:animEffect>
                                  </p:childTnLst>
                                </p:cTn>
                              </p:par>
                              <p:par>
                                <p:cTn id="14" presetID="22" presetClass="entr" presetSubtype="4"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par>
                                <p:cTn id="17" presetID="2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down)">
                                      <p:cBhvr>
                                        <p:cTn id="25" dur="500"/>
                                        <p:tgtEl>
                                          <p:spTgt spid="11"/>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down)">
                                      <p:cBhvr>
                                        <p:cTn id="28" dur="500"/>
                                        <p:tgtEl>
                                          <p:spTgt spid="12"/>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down)">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1" nodeType="click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8"/>
                                        </p:tgtEl>
                                      </p:cBhvr>
                                    </p:animEffect>
                                    <p:set>
                                      <p:cBhvr>
                                        <p:cTn id="54" dur="1" fill="hold">
                                          <p:stCondLst>
                                            <p:cond delay="499"/>
                                          </p:stCondLst>
                                        </p:cTn>
                                        <p:tgtEl>
                                          <p:spTgt spid="8"/>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9"/>
                                        </p:tgtEl>
                                      </p:cBhvr>
                                    </p:animEffect>
                                    <p:set>
                                      <p:cBhvr>
                                        <p:cTn id="57" dur="1" fill="hold">
                                          <p:stCondLst>
                                            <p:cond delay="499"/>
                                          </p:stCondLst>
                                        </p:cTn>
                                        <p:tgtEl>
                                          <p:spTgt spid="9"/>
                                        </p:tgtEl>
                                        <p:attrNameLst>
                                          <p:attrName>style.visibility</p:attrName>
                                        </p:attrNameLst>
                                      </p:cBhvr>
                                      <p:to>
                                        <p:strVal val="hidden"/>
                                      </p:to>
                                    </p:set>
                                  </p:childTnLst>
                                </p:cTn>
                              </p:par>
                              <p:par>
                                <p:cTn id="58" presetID="10" presetClass="exit" presetSubtype="0" fill="hold" grpId="1" nodeType="withEffect">
                                  <p:stCondLst>
                                    <p:cond delay="0"/>
                                  </p:stCondLst>
                                  <p:childTnLst>
                                    <p:animEffect transition="out" filter="fade">
                                      <p:cBhvr>
                                        <p:cTn id="59" dur="500"/>
                                        <p:tgtEl>
                                          <p:spTgt spid="10"/>
                                        </p:tgtEl>
                                      </p:cBhvr>
                                    </p:animEffect>
                                    <p:set>
                                      <p:cBhvr>
                                        <p:cTn id="60" dur="1" fill="hold">
                                          <p:stCondLst>
                                            <p:cond delay="499"/>
                                          </p:stCondLst>
                                        </p:cTn>
                                        <p:tgtEl>
                                          <p:spTgt spid="10"/>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11"/>
                                        </p:tgtEl>
                                      </p:cBhvr>
                                    </p:animEffect>
                                    <p:set>
                                      <p:cBhvr>
                                        <p:cTn id="63" dur="1" fill="hold">
                                          <p:stCondLst>
                                            <p:cond delay="499"/>
                                          </p:stCondLst>
                                        </p:cTn>
                                        <p:tgtEl>
                                          <p:spTgt spid="11"/>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12"/>
                                        </p:tgtEl>
                                      </p:cBhvr>
                                    </p:animEffect>
                                    <p:set>
                                      <p:cBhvr>
                                        <p:cTn id="66" dur="1" fill="hold">
                                          <p:stCondLst>
                                            <p:cond delay="499"/>
                                          </p:stCondLst>
                                        </p:cTn>
                                        <p:tgtEl>
                                          <p:spTgt spid="12"/>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13"/>
                                        </p:tgtEl>
                                      </p:cBhvr>
                                    </p:animEffect>
                                    <p:set>
                                      <p:cBhvr>
                                        <p:cTn id="69" dur="1" fill="hold">
                                          <p:stCondLst>
                                            <p:cond delay="499"/>
                                          </p:stCondLst>
                                        </p:cTn>
                                        <p:tgtEl>
                                          <p:spTgt spid="13"/>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14"/>
                                        </p:tgtEl>
                                      </p:cBhvr>
                                    </p:animEffect>
                                    <p:set>
                                      <p:cBhvr>
                                        <p:cTn id="72" dur="1" fill="hold">
                                          <p:stCondLst>
                                            <p:cond delay="499"/>
                                          </p:stCondLst>
                                        </p:cTn>
                                        <p:tgtEl>
                                          <p:spTgt spid="14"/>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15"/>
                                        </p:tgtEl>
                                      </p:cBhvr>
                                    </p:animEffect>
                                    <p:set>
                                      <p:cBhvr>
                                        <p:cTn id="75" dur="1" fill="hold">
                                          <p:stCondLst>
                                            <p:cond delay="499"/>
                                          </p:stCondLst>
                                        </p:cTn>
                                        <p:tgtEl>
                                          <p:spTgt spid="15"/>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 presetClass="exit" presetSubtype="0" fill="hold" grpId="2" nodeType="clickEffect">
                                  <p:stCondLst>
                                    <p:cond delay="0"/>
                                  </p:stCondLst>
                                  <p:childTnLst>
                                    <p:set>
                                      <p:cBhvr>
                                        <p:cTn id="79" dur="1" fill="hold">
                                          <p:stCondLst>
                                            <p:cond delay="0"/>
                                          </p:stCondLst>
                                        </p:cTn>
                                        <p:tgtEl>
                                          <p:spTgt spid="5"/>
                                        </p:tgtEl>
                                        <p:attrNameLst>
                                          <p:attrName>style.visibility</p:attrName>
                                        </p:attrNameLst>
                                      </p:cBhvr>
                                      <p:to>
                                        <p:strVal val="hidden"/>
                                      </p:to>
                                    </p:set>
                                  </p:childTnLst>
                                </p:cTn>
                              </p:par>
                              <p:par>
                                <p:cTn id="80" presetID="1" presetClass="exit" presetSubtype="0" fill="hold" nodeType="withEffect">
                                  <p:stCondLst>
                                    <p:cond delay="0"/>
                                  </p:stCondLst>
                                  <p:childTnLst>
                                    <p:set>
                                      <p:cBhvr>
                                        <p:cTn id="81" dur="1" fill="hold">
                                          <p:stCondLst>
                                            <p:cond delay="0"/>
                                          </p:stCondLst>
                                        </p:cTn>
                                        <p:tgtEl>
                                          <p:spTgt spid="6"/>
                                        </p:tgtEl>
                                        <p:attrNameLst>
                                          <p:attrName>style.visibility</p:attrName>
                                        </p:attrNameLst>
                                      </p:cBhvr>
                                      <p:to>
                                        <p:strVal val="hidden"/>
                                      </p:to>
                                    </p:set>
                                  </p:childTnLst>
                                </p:cTn>
                              </p:par>
                              <p:par>
                                <p:cTn id="82" presetID="1" presetClass="exit" presetSubtype="0" fill="hold" nodeType="withEffect">
                                  <p:stCondLst>
                                    <p:cond delay="0"/>
                                  </p:stCondLst>
                                  <p:childTnLst>
                                    <p:set>
                                      <p:cBhvr>
                                        <p:cTn id="83" dur="1" fill="hold">
                                          <p:stCondLst>
                                            <p:cond delay="0"/>
                                          </p:stCondLst>
                                        </p:cTn>
                                        <p:tgtEl>
                                          <p:spTgt spid="7"/>
                                        </p:tgtEl>
                                        <p:attrNameLst>
                                          <p:attrName>style.visibility</p:attrName>
                                        </p:attrNameLst>
                                      </p:cBhvr>
                                      <p:to>
                                        <p:strVal val="hidden"/>
                                      </p:to>
                                    </p:set>
                                  </p:childTnLst>
                                </p:cTn>
                              </p:par>
                              <p:par>
                                <p:cTn id="84" presetID="1" presetClass="exit" presetSubtype="0" fill="hold" nodeType="withEffect">
                                  <p:stCondLst>
                                    <p:cond delay="0"/>
                                  </p:stCondLst>
                                  <p:childTnLst>
                                    <p:set>
                                      <p:cBhvr>
                                        <p:cTn id="85" dur="1" fill="hold">
                                          <p:stCondLst>
                                            <p:cond delay="0"/>
                                          </p:stCondLst>
                                        </p:cTn>
                                        <p:tgtEl>
                                          <p:spTgt spid="8"/>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9"/>
                                        </p:tgtEl>
                                        <p:attrNameLst>
                                          <p:attrName>style.visibility</p:attrName>
                                        </p:attrNameLst>
                                      </p:cBhvr>
                                      <p:to>
                                        <p:strVal val="hidden"/>
                                      </p:to>
                                    </p:set>
                                  </p:childTnLst>
                                </p:cTn>
                              </p:par>
                              <p:par>
                                <p:cTn id="88" presetID="1" presetClass="exit" presetSubtype="0" fill="hold" grpId="2" nodeType="withEffect">
                                  <p:stCondLst>
                                    <p:cond delay="0"/>
                                  </p:stCondLst>
                                  <p:childTnLst>
                                    <p:set>
                                      <p:cBhvr>
                                        <p:cTn id="89" dur="1" fill="hold">
                                          <p:stCondLst>
                                            <p:cond delay="0"/>
                                          </p:stCondLst>
                                        </p:cTn>
                                        <p:tgtEl>
                                          <p:spTgt spid="10"/>
                                        </p:tgtEl>
                                        <p:attrNameLst>
                                          <p:attrName>style.visibility</p:attrName>
                                        </p:attrNameLst>
                                      </p:cBhvr>
                                      <p:to>
                                        <p:strVal val="hidden"/>
                                      </p:to>
                                    </p:set>
                                  </p:childTnLst>
                                </p:cTn>
                              </p:par>
                              <p:par>
                                <p:cTn id="90" presetID="1" presetClass="exit" presetSubtype="0" fill="hold" grpId="2" nodeType="withEffect">
                                  <p:stCondLst>
                                    <p:cond delay="0"/>
                                  </p:stCondLst>
                                  <p:childTnLst>
                                    <p:set>
                                      <p:cBhvr>
                                        <p:cTn id="91" dur="1" fill="hold">
                                          <p:stCondLst>
                                            <p:cond delay="0"/>
                                          </p:stCondLst>
                                        </p:cTn>
                                        <p:tgtEl>
                                          <p:spTgt spid="11"/>
                                        </p:tgtEl>
                                        <p:attrNameLst>
                                          <p:attrName>style.visibility</p:attrName>
                                        </p:attrNameLst>
                                      </p:cBhvr>
                                      <p:to>
                                        <p:strVal val="hidden"/>
                                      </p:to>
                                    </p:set>
                                  </p:childTnLst>
                                </p:cTn>
                              </p:par>
                              <p:par>
                                <p:cTn id="92" presetID="1" presetClass="exit" presetSubtype="0" fill="hold" grpId="2" nodeType="withEffect">
                                  <p:stCondLst>
                                    <p:cond delay="0"/>
                                  </p:stCondLst>
                                  <p:childTnLst>
                                    <p:set>
                                      <p:cBhvr>
                                        <p:cTn id="93" dur="1" fill="hold">
                                          <p:stCondLst>
                                            <p:cond delay="0"/>
                                          </p:stCondLst>
                                        </p:cTn>
                                        <p:tgtEl>
                                          <p:spTgt spid="12"/>
                                        </p:tgtEl>
                                        <p:attrNameLst>
                                          <p:attrName>style.visibility</p:attrName>
                                        </p:attrNameLst>
                                      </p:cBhvr>
                                      <p:to>
                                        <p:strVal val="hidden"/>
                                      </p:to>
                                    </p:set>
                                  </p:childTnLst>
                                </p:cTn>
                              </p:par>
                              <p:par>
                                <p:cTn id="94" presetID="1" presetClass="exit" presetSubtype="0" fill="hold" grpId="2" nodeType="withEffect">
                                  <p:stCondLst>
                                    <p:cond delay="0"/>
                                  </p:stCondLst>
                                  <p:childTnLst>
                                    <p:set>
                                      <p:cBhvr>
                                        <p:cTn id="95" dur="1" fill="hold">
                                          <p:stCondLst>
                                            <p:cond delay="0"/>
                                          </p:stCondLst>
                                        </p:cTn>
                                        <p:tgtEl>
                                          <p:spTgt spid="13"/>
                                        </p:tgtEl>
                                        <p:attrNameLst>
                                          <p:attrName>style.visibility</p:attrName>
                                        </p:attrNameLst>
                                      </p:cBhvr>
                                      <p:to>
                                        <p:strVal val="hidden"/>
                                      </p:to>
                                    </p:set>
                                  </p:childTnLst>
                                </p:cTn>
                              </p:par>
                              <p:par>
                                <p:cTn id="96" presetID="1" presetClass="exit" presetSubtype="0" fill="hold" grpId="2" nodeType="withEffect">
                                  <p:stCondLst>
                                    <p:cond delay="0"/>
                                  </p:stCondLst>
                                  <p:childTnLst>
                                    <p:set>
                                      <p:cBhvr>
                                        <p:cTn id="97" dur="1" fill="hold">
                                          <p:stCondLst>
                                            <p:cond delay="0"/>
                                          </p:stCondLst>
                                        </p:cTn>
                                        <p:tgtEl>
                                          <p:spTgt spid="14"/>
                                        </p:tgtEl>
                                        <p:attrNameLst>
                                          <p:attrName>style.visibility</p:attrName>
                                        </p:attrNameLst>
                                      </p:cBhvr>
                                      <p:to>
                                        <p:strVal val="hidden"/>
                                      </p:to>
                                    </p:set>
                                  </p:childTnLst>
                                </p:cTn>
                              </p:par>
                              <p:par>
                                <p:cTn id="98" presetID="1" presetClass="exit" presetSubtype="0" fill="hold" grpId="2" nodeType="withEffect">
                                  <p:stCondLst>
                                    <p:cond delay="0"/>
                                  </p:stCondLst>
                                  <p:childTnLst>
                                    <p:set>
                                      <p:cBhvr>
                                        <p:cTn id="99" dur="1" fill="hold">
                                          <p:stCondLst>
                                            <p:cond delay="0"/>
                                          </p:stCondLst>
                                        </p:cTn>
                                        <p:tgtEl>
                                          <p:spTgt spid="15"/>
                                        </p:tgtEl>
                                        <p:attrNameLst>
                                          <p:attrName>style.visibility</p:attrName>
                                        </p:attrNameLst>
                                      </p:cBhvr>
                                      <p:to>
                                        <p:strVal val="hidden"/>
                                      </p:to>
                                    </p:set>
                                  </p:childTnLst>
                                </p:cTn>
                              </p:par>
                              <p:par>
                                <p:cTn id="100" presetID="1" presetClass="exit" presetSubtype="0" fill="hold" grpId="0" nodeType="withEffect">
                                  <p:stCondLst>
                                    <p:cond delay="0"/>
                                  </p:stCondLst>
                                  <p:childTnLst>
                                    <p:set>
                                      <p:cBhvr>
                                        <p:cTn id="101" dur="1" fill="hold">
                                          <p:stCondLst>
                                            <p:cond delay="0"/>
                                          </p:stCondLst>
                                        </p:cTn>
                                        <p:tgtEl>
                                          <p:spTgt spid="3">
                                            <p:txEl>
                                              <p:pRg st="0" end="0"/>
                                            </p:txEl>
                                          </p:spTgt>
                                        </p:tgtEl>
                                        <p:attrNameLst>
                                          <p:attrName>style.visibility</p:attrName>
                                        </p:attrNameLst>
                                      </p:cBhvr>
                                      <p:to>
                                        <p:strVal val="hidden"/>
                                      </p:to>
                                    </p:set>
                                  </p:childTnLst>
                                </p:cTn>
                              </p:par>
                            </p:childTnLst>
                          </p:cTn>
                        </p:par>
                        <p:par>
                          <p:cTn id="102" fill="hold">
                            <p:stCondLst>
                              <p:cond delay="0"/>
                            </p:stCondLst>
                            <p:childTnLst>
                              <p:par>
                                <p:cTn id="103" presetID="1" presetClass="exit" presetSubtype="0" fill="hold" grpId="0" nodeType="afterEffect">
                                  <p:stCondLst>
                                    <p:cond delay="0"/>
                                  </p:stCondLst>
                                  <p:childTnLst>
                                    <p:set>
                                      <p:cBhvr>
                                        <p:cTn id="104" dur="1" fill="hold">
                                          <p:stCondLst>
                                            <p:cond delay="0"/>
                                          </p:stCondLst>
                                        </p:cTn>
                                        <p:tgtEl>
                                          <p:spTgt spid="3">
                                            <p:txEl>
                                              <p:pRg st="1" end="1"/>
                                            </p:txEl>
                                          </p:spTgt>
                                        </p:tgtEl>
                                        <p:attrNameLst>
                                          <p:attrName>style.visibility</p:attrName>
                                        </p:attrNameLst>
                                      </p:cBhvr>
                                      <p:to>
                                        <p:strVal val="hidden"/>
                                      </p:to>
                                    </p:set>
                                  </p:childTnLst>
                                </p:cTn>
                              </p:par>
                            </p:childTnLst>
                          </p:cTn>
                        </p:par>
                        <p:par>
                          <p:cTn id="105" fill="hold">
                            <p:stCondLst>
                              <p:cond delay="0"/>
                            </p:stCondLst>
                            <p:childTnLst>
                              <p:par>
                                <p:cTn id="106" presetID="1" presetClass="exit" presetSubtype="0" fill="hold" grpId="0" nodeType="afterEffect">
                                  <p:stCondLst>
                                    <p:cond delay="0"/>
                                  </p:stCondLst>
                                  <p:childTnLst>
                                    <p:set>
                                      <p:cBhvr>
                                        <p:cTn id="107" dur="1" fill="hold">
                                          <p:stCondLst>
                                            <p:cond delay="0"/>
                                          </p:stCondLst>
                                        </p:cTn>
                                        <p:tgtEl>
                                          <p:spTgt spid="3">
                                            <p:txEl>
                                              <p:pRg st="2" end="2"/>
                                            </p:txEl>
                                          </p:spTgt>
                                        </p:tgtEl>
                                        <p:attrNameLst>
                                          <p:attrName>style.visibility</p:attrName>
                                        </p:attrNameLst>
                                      </p:cBhvr>
                                      <p:to>
                                        <p:strVal val="hidden"/>
                                      </p:to>
                                    </p:set>
                                  </p:childTnLst>
                                </p:cTn>
                              </p:par>
                            </p:childTnLst>
                          </p:cTn>
                        </p:par>
                        <p:par>
                          <p:cTn id="108" fill="hold">
                            <p:stCondLst>
                              <p:cond delay="0"/>
                            </p:stCondLst>
                            <p:childTnLst>
                              <p:par>
                                <p:cTn id="109" presetID="1" presetClass="exit" presetSubtype="0" fill="hold" grpId="0" nodeType="afterEffect">
                                  <p:stCondLst>
                                    <p:cond delay="0"/>
                                  </p:stCondLst>
                                  <p:childTnLst>
                                    <p:set>
                                      <p:cBhvr>
                                        <p:cTn id="110" dur="1" fill="hold">
                                          <p:stCondLst>
                                            <p:cond delay="0"/>
                                          </p:stCondLst>
                                        </p:cTn>
                                        <p:tgtEl>
                                          <p:spTgt spid="3">
                                            <p:txEl>
                                              <p:pRg st="3" end="3"/>
                                            </p:txEl>
                                          </p:spTgt>
                                        </p:tgtEl>
                                        <p:attrNameLst>
                                          <p:attrName>style.visibility</p:attrName>
                                        </p:attrNameLst>
                                      </p:cBhvr>
                                      <p:to>
                                        <p:strVal val="hidden"/>
                                      </p:to>
                                    </p:set>
                                  </p:childTnLst>
                                </p:cTn>
                              </p:par>
                            </p:childTnLst>
                          </p:cTn>
                        </p:par>
                        <p:par>
                          <p:cTn id="111" fill="hold">
                            <p:stCondLst>
                              <p:cond delay="0"/>
                            </p:stCondLst>
                            <p:childTnLst>
                              <p:par>
                                <p:cTn id="112" presetID="1" presetClass="exit" presetSubtype="0" fill="hold" grpId="0" nodeType="afterEffect">
                                  <p:stCondLst>
                                    <p:cond delay="0"/>
                                  </p:stCondLst>
                                  <p:childTnLst>
                                    <p:set>
                                      <p:cBhvr>
                                        <p:cTn id="113" dur="1" fill="hold">
                                          <p:stCondLst>
                                            <p:cond delay="0"/>
                                          </p:stCondLst>
                                        </p:cTn>
                                        <p:tgtEl>
                                          <p:spTgt spid="3">
                                            <p:txEl>
                                              <p:pRg st="4" end="4"/>
                                            </p:txEl>
                                          </p:spTgt>
                                        </p:tgtEl>
                                        <p:attrNameLst>
                                          <p:attrName>style.visibility</p:attrName>
                                        </p:attrNameLst>
                                      </p:cBhvr>
                                      <p:to>
                                        <p:strVal val="hidden"/>
                                      </p:to>
                                    </p:set>
                                  </p:childTnLst>
                                </p:cTn>
                              </p:par>
                            </p:childTnLst>
                          </p:cTn>
                        </p:par>
                        <p:par>
                          <p:cTn id="114" fill="hold">
                            <p:stCondLst>
                              <p:cond delay="0"/>
                            </p:stCondLst>
                            <p:childTnLst>
                              <p:par>
                                <p:cTn id="115" presetID="1" presetClass="exit" presetSubtype="0" fill="hold" grpId="0" nodeType="afterEffect">
                                  <p:stCondLst>
                                    <p:cond delay="0"/>
                                  </p:stCondLst>
                                  <p:childTnLst>
                                    <p:set>
                                      <p:cBhvr>
                                        <p:cTn id="116" dur="1" fill="hold">
                                          <p:stCondLst>
                                            <p:cond delay="0"/>
                                          </p:stCondLst>
                                        </p:cTn>
                                        <p:tgtEl>
                                          <p:spTgt spid="3">
                                            <p:txEl>
                                              <p:pRg st="5" end="5"/>
                                            </p:txEl>
                                          </p:spTgt>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0" nodeType="clickEffect">
                                  <p:stCondLst>
                                    <p:cond delay="0"/>
                                  </p:stCondLst>
                                  <p:childTnLst>
                                    <p:set>
                                      <p:cBhvr>
                                        <p:cTn id="120" dur="1" fill="hold">
                                          <p:stCondLst>
                                            <p:cond delay="0"/>
                                          </p:stCondLst>
                                        </p:cTn>
                                        <p:tgtEl>
                                          <p:spTgt spid="3">
                                            <p:txEl>
                                              <p:pRg st="6" end="6"/>
                                            </p:txEl>
                                          </p:spTgt>
                                        </p:tgtEl>
                                        <p:attrNameLst>
                                          <p:attrName>style.visibility</p:attrName>
                                        </p:attrNameLst>
                                      </p:cBhvr>
                                      <p:to>
                                        <p:strVal val="hidden"/>
                                      </p:to>
                                    </p:set>
                                  </p:childTnLst>
                                </p:cTn>
                              </p:par>
                              <p:par>
                                <p:cTn id="121" presetID="1" presetClass="exit" presetSubtype="0" fill="hold" grpId="0" nodeType="withEffect">
                                  <p:stCondLst>
                                    <p:cond delay="0"/>
                                  </p:stCondLst>
                                  <p:childTnLst>
                                    <p:set>
                                      <p:cBhvr>
                                        <p:cTn id="122" dur="1" fill="hold">
                                          <p:stCondLst>
                                            <p:cond delay="0"/>
                                          </p:stCondLst>
                                        </p:cTn>
                                        <p:tgtEl>
                                          <p:spTgt spid="3">
                                            <p:txEl>
                                              <p:pRg st="7" end="7"/>
                                            </p:txEl>
                                          </p:spTgt>
                                        </p:tgtEl>
                                        <p:attrNameLst>
                                          <p:attrName>style.visibility</p:attrName>
                                        </p:attrNameLst>
                                      </p:cBhvr>
                                      <p:to>
                                        <p:strVal val="hidden"/>
                                      </p:to>
                                    </p:set>
                                  </p:childTnLst>
                                </p:cTn>
                              </p:par>
                              <p:par>
                                <p:cTn id="123" presetID="1" presetClass="exit" presetSubtype="0" fill="hold" grpId="0" nodeType="withEffect">
                                  <p:stCondLst>
                                    <p:cond delay="0"/>
                                  </p:stCondLst>
                                  <p:childTnLst>
                                    <p:set>
                                      <p:cBhvr>
                                        <p:cTn id="124" dur="1" fill="hold">
                                          <p:stCondLst>
                                            <p:cond delay="0"/>
                                          </p:stCondLst>
                                        </p:cTn>
                                        <p:tgtEl>
                                          <p:spTgt spid="3">
                                            <p:txEl>
                                              <p:pRg st="8" end="8"/>
                                            </p:txEl>
                                          </p:spTgt>
                                        </p:tgtEl>
                                        <p:attrNameLst>
                                          <p:attrName>style.visibility</p:attrName>
                                        </p:attrNameLst>
                                      </p:cBhvr>
                                      <p:to>
                                        <p:strVal val="hidden"/>
                                      </p:to>
                                    </p:set>
                                  </p:childTnLst>
                                </p:cTn>
                              </p:par>
                            </p:childTnLst>
                          </p:cTn>
                        </p:par>
                        <p:par>
                          <p:cTn id="125" fill="hold">
                            <p:stCondLst>
                              <p:cond delay="0"/>
                            </p:stCondLst>
                            <p:childTnLst>
                              <p:par>
                                <p:cTn id="126" presetID="10" presetClass="entr" presetSubtype="0" fill="hold" nodeType="afterEffect">
                                  <p:stCondLst>
                                    <p:cond delay="0"/>
                                  </p:stCondLst>
                                  <p:childTnLst>
                                    <p:set>
                                      <p:cBhvr>
                                        <p:cTn id="127" dur="1" fill="hold">
                                          <p:stCondLst>
                                            <p:cond delay="0"/>
                                          </p:stCondLst>
                                        </p:cTn>
                                        <p:tgtEl>
                                          <p:spTgt spid="17"/>
                                        </p:tgtEl>
                                        <p:attrNameLst>
                                          <p:attrName>style.visibility</p:attrName>
                                        </p:attrNameLst>
                                      </p:cBhvr>
                                      <p:to>
                                        <p:strVal val="visible"/>
                                      </p:to>
                                    </p:set>
                                    <p:animEffect transition="in" filter="fade">
                                      <p:cBhvr>
                                        <p:cTn id="128" dur="500"/>
                                        <p:tgtEl>
                                          <p:spTgt spid="17"/>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21"/>
                                        </p:tgtEl>
                                        <p:attrNameLst>
                                          <p:attrName>style.visibility</p:attrName>
                                        </p:attrNameLst>
                                      </p:cBhvr>
                                      <p:to>
                                        <p:strVal val="visible"/>
                                      </p:to>
                                    </p:set>
                                    <p:animEffect transition="in" filter="fade">
                                      <p:cBhvr>
                                        <p:cTn id="133" dur="500"/>
                                        <p:tgtEl>
                                          <p:spTgt spid="21"/>
                                        </p:tgtEl>
                                      </p:cBhvr>
                                    </p:animEffect>
                                  </p:childTnLst>
                                </p:cTn>
                              </p:par>
                            </p:childTnLst>
                          </p:cTn>
                        </p:par>
                        <p:par>
                          <p:cTn id="134" fill="hold">
                            <p:stCondLst>
                              <p:cond delay="500"/>
                            </p:stCondLst>
                            <p:childTnLst>
                              <p:par>
                                <p:cTn id="135" presetID="1" presetClass="entr" presetSubtype="0" fill="hold" nodeType="afterEffect">
                                  <p:stCondLst>
                                    <p:cond delay="0"/>
                                  </p:stCondLst>
                                  <p:childTnLst>
                                    <p:set>
                                      <p:cBhvr>
                                        <p:cTn id="136" dur="1" fill="hold">
                                          <p:stCondLst>
                                            <p:cond delay="0"/>
                                          </p:stCondLst>
                                        </p:cTn>
                                        <p:tgtEl>
                                          <p:spTgt spid="20"/>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grpId="0" nodeType="clickEffect">
                                  <p:stCondLst>
                                    <p:cond delay="0"/>
                                  </p:stCondLst>
                                  <p:childTnLst>
                                    <p:set>
                                      <p:cBhvr>
                                        <p:cTn id="140" dur="1" fill="hold">
                                          <p:stCondLst>
                                            <p:cond delay="0"/>
                                          </p:stCondLst>
                                        </p:cTn>
                                        <p:tgtEl>
                                          <p:spTgt spid="22"/>
                                        </p:tgtEl>
                                        <p:attrNameLst>
                                          <p:attrName>style.visibility</p:attrName>
                                        </p:attrNameLst>
                                      </p:cBhvr>
                                      <p:to>
                                        <p:strVal val="visible"/>
                                      </p:to>
                                    </p:set>
                                    <p:animEffect transition="in" filter="fade">
                                      <p:cBhvr>
                                        <p:cTn id="141" dur="500"/>
                                        <p:tgtEl>
                                          <p:spTgt spid="22"/>
                                        </p:tgtEl>
                                      </p:cBhvr>
                                    </p:animEffect>
                                  </p:childTnLst>
                                </p:cTn>
                              </p:par>
                            </p:childTnLst>
                          </p:cTn>
                        </p:par>
                        <p:par>
                          <p:cTn id="142" fill="hold">
                            <p:stCondLst>
                              <p:cond delay="500"/>
                            </p:stCondLst>
                            <p:childTnLst>
                              <p:par>
                                <p:cTn id="143" presetID="1" presetClass="entr" presetSubtype="0" fill="hold" nodeType="afterEffect">
                                  <p:stCondLst>
                                    <p:cond delay="0"/>
                                  </p:stCondLst>
                                  <p:childTnLst>
                                    <p:set>
                                      <p:cBhvr>
                                        <p:cTn id="144" dur="1" fill="hold">
                                          <p:stCondLst>
                                            <p:cond delay="0"/>
                                          </p:stCondLst>
                                        </p:cTn>
                                        <p:tgtEl>
                                          <p:spTgt spid="18"/>
                                        </p:tgtEl>
                                        <p:attrNameLst>
                                          <p:attrName>style.visibility</p:attrName>
                                        </p:attrNameLst>
                                      </p:cBhvr>
                                      <p:to>
                                        <p:strVal val="visible"/>
                                      </p:to>
                                    </p:set>
                                  </p:childTnLst>
                                </p:cTn>
                              </p:par>
                            </p:childTnLst>
                          </p:cTn>
                        </p:par>
                      </p:childTnLst>
                    </p:cTn>
                  </p:par>
                  <p:par>
                    <p:cTn id="145" fill="hold">
                      <p:stCondLst>
                        <p:cond delay="indefinite"/>
                      </p:stCondLst>
                      <p:childTnLst>
                        <p:par>
                          <p:cTn id="146" fill="hold">
                            <p:stCondLst>
                              <p:cond delay="0"/>
                            </p:stCondLst>
                            <p:childTnLst>
                              <p:par>
                                <p:cTn id="147" presetID="10" presetClass="entr" presetSubtype="0" fill="hold" grpId="0" nodeType="clickEffect">
                                  <p:stCondLst>
                                    <p:cond delay="0"/>
                                  </p:stCondLst>
                                  <p:childTnLst>
                                    <p:set>
                                      <p:cBhvr>
                                        <p:cTn id="148" dur="1" fill="hold">
                                          <p:stCondLst>
                                            <p:cond delay="0"/>
                                          </p:stCondLst>
                                        </p:cTn>
                                        <p:tgtEl>
                                          <p:spTgt spid="23"/>
                                        </p:tgtEl>
                                        <p:attrNameLst>
                                          <p:attrName>style.visibility</p:attrName>
                                        </p:attrNameLst>
                                      </p:cBhvr>
                                      <p:to>
                                        <p:strVal val="visible"/>
                                      </p:to>
                                    </p:set>
                                    <p:animEffect transition="in" filter="fade">
                                      <p:cBhvr>
                                        <p:cTn id="149" dur="500"/>
                                        <p:tgtEl>
                                          <p:spTgt spid="23"/>
                                        </p:tgtEl>
                                      </p:cBhvr>
                                    </p:animEffect>
                                  </p:childTnLst>
                                </p:cTn>
                              </p:par>
                            </p:childTnLst>
                          </p:cTn>
                        </p:par>
                        <p:par>
                          <p:cTn id="150" fill="hold">
                            <p:stCondLst>
                              <p:cond delay="500"/>
                            </p:stCondLst>
                            <p:childTnLst>
                              <p:par>
                                <p:cTn id="151" presetID="1" presetClass="entr" presetSubtype="0" fill="hold" nodeType="afterEffect">
                                  <p:stCondLst>
                                    <p:cond delay="0"/>
                                  </p:stCondLst>
                                  <p:childTnLst>
                                    <p:set>
                                      <p:cBhvr>
                                        <p:cTn id="15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5" grpId="1" animBg="1"/>
      <p:bldP spid="5" grpId="2" animBg="1"/>
      <p:bldP spid="10" grpId="0"/>
      <p:bldP spid="10" grpId="1"/>
      <p:bldP spid="10" grpId="2"/>
      <p:bldP spid="11" grpId="0"/>
      <p:bldP spid="11" grpId="1"/>
      <p:bldP spid="11" grpId="2"/>
      <p:bldP spid="12" grpId="0"/>
      <p:bldP spid="12" grpId="1"/>
      <p:bldP spid="12" grpId="2"/>
      <p:bldP spid="13" grpId="0"/>
      <p:bldP spid="13" grpId="1"/>
      <p:bldP spid="13" grpId="2"/>
      <p:bldP spid="14" grpId="0" animBg="1"/>
      <p:bldP spid="14" grpId="1" animBg="1"/>
      <p:bldP spid="14" grpId="2" animBg="1"/>
      <p:bldP spid="15" grpId="0"/>
      <p:bldP spid="15" grpId="1"/>
      <p:bldP spid="15" grpId="2"/>
      <p:bldP spid="21" grpId="0" animBg="1"/>
      <p:bldP spid="22" grpId="0" animBg="1"/>
      <p:bldP spid="2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部分参考文献</a:t>
            </a:r>
            <a:endParaRPr lang="zh-CN" altLang="en-US" sz="4000" dirty="0">
              <a:latin typeface="Adobe 楷体 Std R" pitchFamily="18" charset="-122"/>
              <a:ea typeface="Adobe 楷体 Std R" pitchFamily="18" charset="-122"/>
            </a:endParaRPr>
          </a:p>
        </p:txBody>
      </p:sp>
      <p:sp>
        <p:nvSpPr>
          <p:cNvPr id="7"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a:buFont typeface="Wingdings" charset="2"/>
              <a:buChar char="l"/>
            </a:pPr>
            <a:r>
              <a:rPr lang="en-US" altLang="zh-CN" sz="1200" dirty="0" smtClean="0">
                <a:latin typeface="Times New Roman"/>
                <a:ea typeface="Adobe 楷体 Std R" pitchFamily="18" charset="-122"/>
                <a:cs typeface="Times New Roman"/>
              </a:rPr>
              <a:t>[1] Eagle N, </a:t>
            </a:r>
            <a:r>
              <a:rPr lang="en-US" altLang="zh-CN" sz="1200" dirty="0" err="1" smtClean="0">
                <a:latin typeface="Times New Roman"/>
                <a:ea typeface="Adobe 楷体 Std R" pitchFamily="18" charset="-122"/>
                <a:cs typeface="Times New Roman"/>
              </a:rPr>
              <a:t>Pentland</a:t>
            </a:r>
            <a:r>
              <a:rPr lang="en-US" altLang="zh-CN" sz="1200" dirty="0" smtClean="0">
                <a:latin typeface="Times New Roman"/>
                <a:ea typeface="Adobe 楷体 Std R" pitchFamily="18" charset="-122"/>
                <a:cs typeface="Times New Roman"/>
              </a:rPr>
              <a:t> A. Reality mining: sensing complex social systems[J]. Personal and ubiquitous computing, 2006, 10(4): 255-268.</a:t>
            </a:r>
          </a:p>
          <a:p>
            <a:pPr>
              <a:buFont typeface="Wingdings" charset="2"/>
              <a:buChar char="l"/>
            </a:pPr>
            <a:r>
              <a:rPr lang="en-US" altLang="zh-CN" sz="1200" dirty="0" smtClean="0">
                <a:latin typeface="Times New Roman"/>
                <a:ea typeface="Adobe 楷体 Std R" pitchFamily="18" charset="-122"/>
                <a:cs typeface="Times New Roman"/>
              </a:rPr>
              <a:t>[2] </a:t>
            </a:r>
            <a:r>
              <a:rPr lang="en-US" altLang="zh-CN" sz="1200" dirty="0" err="1" smtClean="0">
                <a:latin typeface="Times New Roman"/>
                <a:ea typeface="Adobe 楷体 Std R" pitchFamily="18" charset="-122"/>
                <a:cs typeface="Times New Roman"/>
              </a:rPr>
              <a:t>Rachuri</a:t>
            </a:r>
            <a:r>
              <a:rPr lang="en-US" altLang="zh-CN" sz="1200" dirty="0" smtClean="0">
                <a:latin typeface="Times New Roman"/>
                <a:ea typeface="Adobe 楷体 Std R" pitchFamily="18" charset="-122"/>
                <a:cs typeface="Times New Roman"/>
              </a:rPr>
              <a:t> K </a:t>
            </a:r>
            <a:r>
              <a:rPr lang="en-US" altLang="zh-CN" sz="1200" dirty="0" err="1" smtClean="0">
                <a:latin typeface="Times New Roman"/>
                <a:ea typeface="Adobe 楷体 Std R" pitchFamily="18" charset="-122"/>
                <a:cs typeface="Times New Roman"/>
              </a:rPr>
              <a:t>K</a:t>
            </a:r>
            <a:r>
              <a:rPr lang="en-US" altLang="zh-CN" sz="1200" dirty="0" smtClean="0">
                <a:latin typeface="Times New Roman"/>
                <a:ea typeface="Adobe 楷体 Std R" pitchFamily="18" charset="-122"/>
                <a:cs typeface="Times New Roman"/>
              </a:rPr>
              <a:t>, </a:t>
            </a:r>
            <a:r>
              <a:rPr lang="en-US" altLang="zh-CN" sz="1200" dirty="0" err="1" smtClean="0">
                <a:latin typeface="Times New Roman"/>
                <a:ea typeface="Adobe 楷体 Std R" pitchFamily="18" charset="-122"/>
                <a:cs typeface="Times New Roman"/>
              </a:rPr>
              <a:t>Musolesi</a:t>
            </a:r>
            <a:r>
              <a:rPr lang="en-US" altLang="zh-CN" sz="1200" dirty="0" smtClean="0">
                <a:latin typeface="Times New Roman"/>
                <a:ea typeface="Adobe 楷体 Std R" pitchFamily="18" charset="-122"/>
                <a:cs typeface="Times New Roman"/>
              </a:rPr>
              <a:t> M, </a:t>
            </a:r>
            <a:r>
              <a:rPr lang="en-US" altLang="zh-CN" sz="1200" dirty="0" err="1" smtClean="0">
                <a:latin typeface="Times New Roman"/>
                <a:ea typeface="Adobe 楷体 Std R" pitchFamily="18" charset="-122"/>
                <a:cs typeface="Times New Roman"/>
              </a:rPr>
              <a:t>Mascolo</a:t>
            </a:r>
            <a:r>
              <a:rPr lang="en-US" altLang="zh-CN" sz="1200" dirty="0" smtClean="0">
                <a:latin typeface="Times New Roman"/>
                <a:ea typeface="Adobe 楷体 Std R" pitchFamily="18" charset="-122"/>
                <a:cs typeface="Times New Roman"/>
              </a:rPr>
              <a:t> C, et al. </a:t>
            </a:r>
            <a:r>
              <a:rPr lang="en-US" altLang="zh-CN" sz="1200" dirty="0" err="1" smtClean="0">
                <a:latin typeface="Times New Roman"/>
                <a:ea typeface="Adobe 楷体 Std R" pitchFamily="18" charset="-122"/>
                <a:cs typeface="Times New Roman"/>
              </a:rPr>
              <a:t>EmotionSense</a:t>
            </a:r>
            <a:r>
              <a:rPr lang="en-US" altLang="zh-CN" sz="1200" dirty="0" smtClean="0">
                <a:latin typeface="Times New Roman"/>
                <a:ea typeface="Adobe 楷体 Std R" pitchFamily="18" charset="-122"/>
                <a:cs typeface="Times New Roman"/>
              </a:rPr>
              <a:t>: a mobile phones based adaptive platform for experimental social psychology research[C]//Proceedings of the 12th ACM international conference on Ubiquitous computing. ACM, 2010: 281-290.</a:t>
            </a:r>
          </a:p>
          <a:p>
            <a:pPr>
              <a:buFont typeface="Wingdings" charset="2"/>
              <a:buChar char="l"/>
            </a:pPr>
            <a:r>
              <a:rPr lang="en-US" altLang="zh-CN" sz="1200" dirty="0" smtClean="0">
                <a:latin typeface="Times New Roman"/>
                <a:ea typeface="Adobe 楷体 Std R" pitchFamily="18" charset="-122"/>
                <a:cs typeface="Times New Roman"/>
              </a:rPr>
              <a:t>[3] </a:t>
            </a:r>
            <a:r>
              <a:rPr lang="en-US" altLang="zh-CN" sz="1200" dirty="0" err="1" smtClean="0">
                <a:latin typeface="Times New Roman"/>
                <a:ea typeface="Adobe 楷体 Std R" pitchFamily="18" charset="-122"/>
                <a:cs typeface="Times New Roman"/>
              </a:rPr>
              <a:t>Miluzzo</a:t>
            </a:r>
            <a:r>
              <a:rPr lang="en-US" altLang="zh-CN" sz="1200" dirty="0" smtClean="0">
                <a:latin typeface="Times New Roman"/>
                <a:ea typeface="Adobe 楷体 Std R" pitchFamily="18" charset="-122"/>
                <a:cs typeface="Times New Roman"/>
              </a:rPr>
              <a:t> E, Lane N D, </a:t>
            </a:r>
            <a:r>
              <a:rPr lang="en-US" altLang="zh-CN" sz="1200" dirty="0" err="1" smtClean="0">
                <a:latin typeface="Times New Roman"/>
                <a:ea typeface="Adobe 楷体 Std R" pitchFamily="18" charset="-122"/>
                <a:cs typeface="Times New Roman"/>
              </a:rPr>
              <a:t>Eisenman</a:t>
            </a:r>
            <a:r>
              <a:rPr lang="en-US" altLang="zh-CN" sz="1200" dirty="0" smtClean="0">
                <a:latin typeface="Times New Roman"/>
                <a:ea typeface="Adobe 楷体 Std R" pitchFamily="18" charset="-122"/>
                <a:cs typeface="Times New Roman"/>
              </a:rPr>
              <a:t> S B, et al. </a:t>
            </a:r>
            <a:r>
              <a:rPr lang="en-US" altLang="zh-CN" sz="1200" dirty="0" err="1" smtClean="0">
                <a:latin typeface="Times New Roman"/>
                <a:ea typeface="Adobe 楷体 Std R" pitchFamily="18" charset="-122"/>
                <a:cs typeface="Times New Roman"/>
              </a:rPr>
              <a:t>CenceMe</a:t>
            </a:r>
            <a:r>
              <a:rPr lang="en-US" altLang="zh-CN" sz="1200" dirty="0" smtClean="0">
                <a:latin typeface="Times New Roman"/>
                <a:ea typeface="Adobe 楷体 Std R" pitchFamily="18" charset="-122"/>
                <a:cs typeface="Times New Roman"/>
              </a:rPr>
              <a:t>–injecting sensing presence into social networking applications[M]//Smart Sensing and Context. Springer Berlin Heidelberg, 2007: 1-28.</a:t>
            </a:r>
          </a:p>
          <a:p>
            <a:pPr>
              <a:buFont typeface="Wingdings" charset="2"/>
              <a:buChar char="l"/>
            </a:pPr>
            <a:r>
              <a:rPr lang="en-US" altLang="zh-CN" sz="1200" dirty="0" smtClean="0">
                <a:latin typeface="Times New Roman"/>
                <a:ea typeface="Adobe 楷体 Std R" pitchFamily="18" charset="-122"/>
                <a:cs typeface="Times New Roman"/>
              </a:rPr>
              <a:t>[4] Dong W, </a:t>
            </a:r>
            <a:r>
              <a:rPr lang="en-US" altLang="zh-CN" sz="1200" dirty="0" err="1" smtClean="0">
                <a:latin typeface="Times New Roman"/>
                <a:ea typeface="Adobe 楷体 Std R" pitchFamily="18" charset="-122"/>
                <a:cs typeface="Times New Roman"/>
              </a:rPr>
              <a:t>Lepri</a:t>
            </a:r>
            <a:r>
              <a:rPr lang="en-US" altLang="zh-CN" sz="1200" dirty="0" smtClean="0">
                <a:latin typeface="Times New Roman"/>
                <a:ea typeface="Adobe 楷体 Std R" pitchFamily="18" charset="-122"/>
                <a:cs typeface="Times New Roman"/>
              </a:rPr>
              <a:t> B, </a:t>
            </a:r>
            <a:r>
              <a:rPr lang="en-US" altLang="zh-CN" sz="1200" dirty="0" err="1" smtClean="0">
                <a:latin typeface="Times New Roman"/>
                <a:ea typeface="Adobe 楷体 Std R" pitchFamily="18" charset="-122"/>
                <a:cs typeface="Times New Roman"/>
              </a:rPr>
              <a:t>Pentland</a:t>
            </a:r>
            <a:r>
              <a:rPr lang="en-US" altLang="zh-CN" sz="1200" dirty="0" smtClean="0">
                <a:latin typeface="Times New Roman"/>
                <a:ea typeface="Adobe 楷体 Std R" pitchFamily="18" charset="-122"/>
                <a:cs typeface="Times New Roman"/>
              </a:rPr>
              <a:t> A S. Modeling the co-evolution of behaviors and social relationships using mobile phone data[C]//Proceedings of the 10th International Conference on Mobile and Ubiquitous Multimedia. ACM, 2011: 134-143.</a:t>
            </a:r>
          </a:p>
          <a:p>
            <a:pPr>
              <a:buFont typeface="Wingdings" charset="2"/>
              <a:buChar char="l"/>
            </a:pPr>
            <a:r>
              <a:rPr lang="en-US" altLang="zh-CN" sz="1200" dirty="0" smtClean="0">
                <a:latin typeface="Times New Roman"/>
                <a:ea typeface="Adobe 楷体 Std R" pitchFamily="18" charset="-122"/>
                <a:cs typeface="Times New Roman"/>
              </a:rPr>
              <a:t>[5] </a:t>
            </a:r>
            <a:r>
              <a:rPr lang="en-US" altLang="zh-CN" sz="1200" dirty="0" err="1" smtClean="0">
                <a:latin typeface="Times New Roman"/>
                <a:ea typeface="Adobe 楷体 Std R" pitchFamily="18" charset="-122"/>
                <a:cs typeface="Times New Roman"/>
              </a:rPr>
              <a:t>Thiagarajan</a:t>
            </a:r>
            <a:r>
              <a:rPr lang="en-US" altLang="zh-CN" sz="1200" dirty="0" smtClean="0">
                <a:latin typeface="Times New Roman"/>
                <a:ea typeface="Adobe 楷体 Std R" pitchFamily="18" charset="-122"/>
                <a:cs typeface="Times New Roman"/>
              </a:rPr>
              <a:t> A, </a:t>
            </a:r>
            <a:r>
              <a:rPr lang="en-US" altLang="zh-CN" sz="1200" dirty="0" err="1" smtClean="0">
                <a:latin typeface="Times New Roman"/>
                <a:ea typeface="Adobe 楷体 Std R" pitchFamily="18" charset="-122"/>
                <a:cs typeface="Times New Roman"/>
              </a:rPr>
              <a:t>Ravindranath</a:t>
            </a:r>
            <a:r>
              <a:rPr lang="en-US" altLang="zh-CN" sz="1200" dirty="0" smtClean="0">
                <a:latin typeface="Times New Roman"/>
                <a:ea typeface="Adobe 楷体 Std R" pitchFamily="18" charset="-122"/>
                <a:cs typeface="Times New Roman"/>
              </a:rPr>
              <a:t> L, </a:t>
            </a:r>
            <a:r>
              <a:rPr lang="en-US" altLang="zh-CN" sz="1200" dirty="0" err="1" smtClean="0">
                <a:latin typeface="Times New Roman"/>
                <a:ea typeface="Adobe 楷体 Std R" pitchFamily="18" charset="-122"/>
                <a:cs typeface="Times New Roman"/>
              </a:rPr>
              <a:t>LaCurts</a:t>
            </a:r>
            <a:r>
              <a:rPr lang="en-US" altLang="zh-CN" sz="1200" dirty="0" smtClean="0">
                <a:latin typeface="Times New Roman"/>
                <a:ea typeface="Adobe 楷体 Std R" pitchFamily="18" charset="-122"/>
                <a:cs typeface="Times New Roman"/>
              </a:rPr>
              <a:t> K, et al. </a:t>
            </a:r>
            <a:r>
              <a:rPr lang="en-US" altLang="zh-CN" sz="1200" dirty="0" err="1" smtClean="0">
                <a:latin typeface="Times New Roman"/>
                <a:ea typeface="Adobe 楷体 Std R" pitchFamily="18" charset="-122"/>
                <a:cs typeface="Times New Roman"/>
              </a:rPr>
              <a:t>VTrack</a:t>
            </a:r>
            <a:r>
              <a:rPr lang="en-US" altLang="zh-CN" sz="1200" dirty="0" smtClean="0">
                <a:latin typeface="Times New Roman"/>
                <a:ea typeface="Adobe 楷体 Std R" pitchFamily="18" charset="-122"/>
                <a:cs typeface="Times New Roman"/>
              </a:rPr>
              <a:t>: accurate, energy-aware road traffic delay estimation using mobile phones[C]//Proceedings of the 7th ACM Conference on Embedded Networked Sensor Systems. ACM, 2009: 85-98.</a:t>
            </a:r>
          </a:p>
          <a:p>
            <a:pPr>
              <a:buFont typeface="Wingdings" charset="2"/>
              <a:buChar char="l"/>
            </a:pPr>
            <a:r>
              <a:rPr lang="en-US" altLang="zh-CN" sz="1200" dirty="0" smtClean="0">
                <a:latin typeface="Times New Roman"/>
                <a:ea typeface="Adobe 楷体 Std R" pitchFamily="18" charset="-122"/>
                <a:cs typeface="Times New Roman"/>
              </a:rPr>
              <a:t>[6] </a:t>
            </a:r>
            <a:r>
              <a:rPr lang="en-US" altLang="zh-CN" sz="1200" dirty="0" err="1" smtClean="0">
                <a:latin typeface="Times New Roman"/>
                <a:ea typeface="Adobe 楷体 Std R" pitchFamily="18" charset="-122"/>
                <a:cs typeface="Times New Roman"/>
              </a:rPr>
              <a:t>Kanjo</a:t>
            </a:r>
            <a:r>
              <a:rPr lang="en-US" altLang="zh-CN" sz="1200" dirty="0" smtClean="0">
                <a:latin typeface="Times New Roman"/>
                <a:ea typeface="Adobe 楷体 Std R" pitchFamily="18" charset="-122"/>
                <a:cs typeface="Times New Roman"/>
              </a:rPr>
              <a:t> E. </a:t>
            </a:r>
            <a:r>
              <a:rPr lang="en-US" altLang="zh-CN" sz="1200" dirty="0" err="1" smtClean="0">
                <a:latin typeface="Times New Roman"/>
                <a:ea typeface="Adobe 楷体 Std R" pitchFamily="18" charset="-122"/>
                <a:cs typeface="Times New Roman"/>
              </a:rPr>
              <a:t>NoiseSPY</a:t>
            </a:r>
            <a:r>
              <a:rPr lang="en-US" altLang="zh-CN" sz="1200" dirty="0" smtClean="0">
                <a:latin typeface="Times New Roman"/>
                <a:ea typeface="Adobe 楷体 Std R" pitchFamily="18" charset="-122"/>
                <a:cs typeface="Times New Roman"/>
              </a:rPr>
              <a:t>: a real-time mobile phone platform for urban noise monitoring and mapping[J]. Mobile Networks and Applications, 2010, 15(4): 562-574.</a:t>
            </a:r>
          </a:p>
          <a:p>
            <a:pPr>
              <a:buFont typeface="Wingdings" charset="2"/>
              <a:buChar char="l"/>
            </a:pPr>
            <a:r>
              <a:rPr lang="en-US" altLang="zh-CN" sz="1200" dirty="0" smtClean="0">
                <a:latin typeface="Times New Roman"/>
                <a:ea typeface="Adobe 楷体 Std R" pitchFamily="18" charset="-122"/>
                <a:cs typeface="Times New Roman"/>
              </a:rPr>
              <a:t>[7] </a:t>
            </a:r>
            <a:r>
              <a:rPr lang="en-US" altLang="zh-CN" sz="1200" dirty="0" err="1" smtClean="0">
                <a:latin typeface="Times New Roman"/>
                <a:ea typeface="Adobe 楷体 Std R" pitchFamily="18" charset="-122"/>
                <a:cs typeface="Times New Roman"/>
              </a:rPr>
              <a:t>Aharony</a:t>
            </a:r>
            <a:r>
              <a:rPr lang="en-US" altLang="zh-CN" sz="1200" dirty="0" smtClean="0">
                <a:latin typeface="Times New Roman"/>
                <a:ea typeface="Adobe 楷体 Std R" pitchFamily="18" charset="-122"/>
                <a:cs typeface="Times New Roman"/>
              </a:rPr>
              <a:t> N, Pan W, </a:t>
            </a:r>
            <a:r>
              <a:rPr lang="en-US" altLang="zh-CN" sz="1200" dirty="0" err="1" smtClean="0">
                <a:latin typeface="Times New Roman"/>
                <a:ea typeface="Adobe 楷体 Std R" pitchFamily="18" charset="-122"/>
                <a:cs typeface="Times New Roman"/>
              </a:rPr>
              <a:t>Ip</a:t>
            </a:r>
            <a:r>
              <a:rPr lang="en-US" altLang="zh-CN" sz="1200" dirty="0" smtClean="0">
                <a:latin typeface="Times New Roman"/>
                <a:ea typeface="Adobe 楷体 Std R" pitchFamily="18" charset="-122"/>
                <a:cs typeface="Times New Roman"/>
              </a:rPr>
              <a:t> C, et al. Social fMRI: Investigating and shaping social mechanisms in the real world[J]. Pervasive and Mobile Computing, 2011, 7(6): 643-659.</a:t>
            </a:r>
          </a:p>
          <a:p>
            <a:pPr>
              <a:buFont typeface="Wingdings" charset="2"/>
              <a:buChar char="l"/>
            </a:pPr>
            <a:r>
              <a:rPr lang="en-US" altLang="zh-CN" sz="1200" dirty="0" smtClean="0">
                <a:latin typeface="Times New Roman"/>
                <a:ea typeface="Adobe 楷体 Std R" pitchFamily="18" charset="-122"/>
                <a:cs typeface="Times New Roman"/>
              </a:rPr>
              <a:t>[8] Wang R, Chen F, Chen Z, et al. </a:t>
            </a:r>
            <a:r>
              <a:rPr lang="en-US" altLang="zh-CN" sz="1200" dirty="0" err="1" smtClean="0">
                <a:latin typeface="Times New Roman"/>
                <a:ea typeface="Adobe 楷体 Std R" pitchFamily="18" charset="-122"/>
                <a:cs typeface="Times New Roman"/>
              </a:rPr>
              <a:t>StudentLife</a:t>
            </a:r>
            <a:r>
              <a:rPr lang="en-US" altLang="zh-CN" sz="1200" dirty="0" smtClean="0">
                <a:latin typeface="Times New Roman"/>
                <a:ea typeface="Adobe 楷体 Std R" pitchFamily="18" charset="-122"/>
                <a:cs typeface="Times New Roman"/>
              </a:rPr>
              <a:t>: assessing mental health, academic performance and behavioral trends of college students using smartphones[C]//Proceedings of the 2014 ACM International Joint Conference on Pervasive and Ubiquitous Computing. ACM, 2014: 3-14.</a:t>
            </a:r>
          </a:p>
          <a:p>
            <a:pPr>
              <a:buFont typeface="Wingdings" charset="2"/>
              <a:buChar char="l"/>
            </a:pPr>
            <a:r>
              <a:rPr lang="en-US" altLang="zh-CN" sz="1200" dirty="0" smtClean="0">
                <a:latin typeface="Times New Roman"/>
                <a:ea typeface="Adobe 楷体 Std R" pitchFamily="18" charset="-122"/>
                <a:cs typeface="Times New Roman"/>
              </a:rPr>
              <a:t>[9] </a:t>
            </a:r>
            <a:r>
              <a:rPr lang="en-US" altLang="zh-CN" sz="1200" dirty="0" err="1" smtClean="0">
                <a:latin typeface="Times New Roman"/>
                <a:ea typeface="Adobe 楷体 Std R" pitchFamily="18" charset="-122"/>
                <a:cs typeface="Times New Roman"/>
              </a:rPr>
              <a:t>Stopczynski</a:t>
            </a:r>
            <a:r>
              <a:rPr lang="en-US" altLang="zh-CN" sz="1200" dirty="0" smtClean="0">
                <a:latin typeface="Times New Roman"/>
                <a:ea typeface="Adobe 楷体 Std R" pitchFamily="18" charset="-122"/>
                <a:cs typeface="Times New Roman"/>
              </a:rPr>
              <a:t> A, </a:t>
            </a:r>
            <a:r>
              <a:rPr lang="en-US" altLang="zh-CN" sz="1200" dirty="0" err="1" smtClean="0">
                <a:latin typeface="Times New Roman"/>
                <a:ea typeface="Adobe 楷体 Std R" pitchFamily="18" charset="-122"/>
                <a:cs typeface="Times New Roman"/>
              </a:rPr>
              <a:t>Sekara</a:t>
            </a:r>
            <a:r>
              <a:rPr lang="en-US" altLang="zh-CN" sz="1200" dirty="0" smtClean="0">
                <a:latin typeface="Times New Roman"/>
                <a:ea typeface="Adobe 楷体 Std R" pitchFamily="18" charset="-122"/>
                <a:cs typeface="Times New Roman"/>
              </a:rPr>
              <a:t> V, </a:t>
            </a:r>
            <a:r>
              <a:rPr lang="en-US" altLang="zh-CN" sz="1200" dirty="0" err="1" smtClean="0">
                <a:latin typeface="Times New Roman"/>
                <a:ea typeface="Adobe 楷体 Std R" pitchFamily="18" charset="-122"/>
                <a:cs typeface="Times New Roman"/>
              </a:rPr>
              <a:t>Sapiezynski</a:t>
            </a:r>
            <a:r>
              <a:rPr lang="en-US" altLang="zh-CN" sz="1200" dirty="0" smtClean="0">
                <a:latin typeface="Times New Roman"/>
                <a:ea typeface="Adobe 楷体 Std R" pitchFamily="18" charset="-122"/>
                <a:cs typeface="Times New Roman"/>
              </a:rPr>
              <a:t> P, et al. Measuring large-scale social networks with high resolution[J]. </a:t>
            </a:r>
            <a:r>
              <a:rPr lang="en-US" altLang="zh-CN" sz="1200" dirty="0" err="1" smtClean="0">
                <a:latin typeface="Times New Roman"/>
                <a:ea typeface="Adobe 楷体 Std R" pitchFamily="18" charset="-122"/>
                <a:cs typeface="Times New Roman"/>
              </a:rPr>
              <a:t>PloS</a:t>
            </a:r>
            <a:r>
              <a:rPr lang="en-US" altLang="zh-CN" sz="1200" dirty="0" smtClean="0">
                <a:latin typeface="Times New Roman"/>
                <a:ea typeface="Adobe 楷体 Std R" pitchFamily="18" charset="-122"/>
                <a:cs typeface="Times New Roman"/>
              </a:rPr>
              <a:t> one, 2014, 9(4): e95978.</a:t>
            </a:r>
          </a:p>
          <a:p>
            <a:pPr>
              <a:buFont typeface="Wingdings" charset="2"/>
              <a:buChar char="l"/>
            </a:pPr>
            <a:r>
              <a:rPr lang="en-US" altLang="zh-CN" sz="1200" dirty="0" smtClean="0">
                <a:latin typeface="Times New Roman"/>
                <a:ea typeface="Adobe 楷体 Std R" pitchFamily="18" charset="-122"/>
                <a:cs typeface="Times New Roman"/>
              </a:rPr>
              <a:t>[10] </a:t>
            </a:r>
            <a:r>
              <a:rPr lang="en-US" altLang="zh-CN" sz="1200" dirty="0" err="1" smtClean="0">
                <a:latin typeface="Times New Roman"/>
                <a:ea typeface="Adobe 楷体 Std R" pitchFamily="18" charset="-122"/>
                <a:cs typeface="Times New Roman"/>
              </a:rPr>
              <a:t>Granovetter</a:t>
            </a:r>
            <a:r>
              <a:rPr lang="en-US" altLang="zh-CN" sz="1200" dirty="0" smtClean="0">
                <a:latin typeface="Times New Roman"/>
                <a:ea typeface="Adobe 楷体 Std R" pitchFamily="18" charset="-122"/>
                <a:cs typeface="Times New Roman"/>
              </a:rPr>
              <a:t> M S. The strength of weak ties[J]. American journal of sociology, 1973: 1360-1380.</a:t>
            </a:r>
          </a:p>
          <a:p>
            <a:pPr marL="0" indent="0">
              <a:buNone/>
            </a:pPr>
            <a:endParaRPr lang="en-US" altLang="zh-CN" sz="1200" dirty="0" smtClean="0">
              <a:latin typeface="Times New Roman"/>
              <a:ea typeface="Adobe 楷体 Std R" pitchFamily="18" charset="-122"/>
              <a:cs typeface="Times New Roman"/>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87896" y="2879727"/>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4000" dirty="0" smtClean="0">
                <a:latin typeface="Adobe 楷体 Std R" pitchFamily="18" charset="-122"/>
                <a:ea typeface="Adobe 楷体 Std R" pitchFamily="18" charset="-122"/>
              </a:rPr>
              <a:t>请各位老师批评指正！</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dirty="0" smtClean="0">
                <a:latin typeface="Adobe 楷体 Std R" pitchFamily="18" charset="-122"/>
                <a:ea typeface="Adobe 楷体 Std R" pitchFamily="18" charset="-122"/>
              </a:rPr>
              <a:t>相关工作</a:t>
            </a:r>
            <a:endParaRPr lang="zh-CN" altLang="en-US" dirty="0">
              <a:latin typeface="Adobe 楷体 Std R" pitchFamily="18" charset="-122"/>
              <a:ea typeface="Adobe 楷体 Std R"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4" name="椭圆 3"/>
          <p:cNvSpPr/>
          <p:nvPr/>
        </p:nvSpPr>
        <p:spPr>
          <a:xfrm>
            <a:off x="2629337" y="1456740"/>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sp>
        <p:nvSpPr>
          <p:cNvPr id="5" name="文本框 4"/>
          <p:cNvSpPr txBox="1"/>
          <p:nvPr/>
        </p:nvSpPr>
        <p:spPr>
          <a:xfrm>
            <a:off x="2915661" y="1226554"/>
            <a:ext cx="6623988" cy="1015663"/>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Wang D</a:t>
            </a:r>
            <a:r>
              <a:rPr lang="zh-CN" altLang="en-US" sz="2000" dirty="0" smtClean="0">
                <a:latin typeface="Adobe 楷体 Std R" pitchFamily="18" charset="-122"/>
                <a:ea typeface="Adobe 楷体 Std R" pitchFamily="18" charset="-122"/>
              </a:rPr>
              <a:t>等通过记录</a:t>
            </a:r>
            <a:r>
              <a:rPr lang="en-US" altLang="zh-CN" sz="2000" dirty="0" smtClean="0">
                <a:latin typeface="Adobe 楷体 Std R" pitchFamily="18" charset="-122"/>
                <a:ea typeface="Adobe 楷体 Std R" pitchFamily="18" charset="-122"/>
              </a:rPr>
              <a:t>600 </a:t>
            </a:r>
            <a:r>
              <a:rPr lang="zh-CN" altLang="en-US" sz="2000" dirty="0" smtClean="0">
                <a:latin typeface="Adobe 楷体 Std R" pitchFamily="18" charset="-122"/>
                <a:ea typeface="Adobe 楷体 Std R" pitchFamily="18" charset="-122"/>
              </a:rPr>
              <a:t>万用户的短信和通话记录 来预测他们之间的关系</a:t>
            </a:r>
            <a:r>
              <a:rPr lang="en-US" altLang="zh-CN" sz="2000" baseline="30000" dirty="0">
                <a:latin typeface="微软雅黑" pitchFamily="34" charset="-122"/>
                <a:ea typeface="微软雅黑" pitchFamily="34" charset="-122"/>
              </a:rPr>
              <a:t>[3]</a:t>
            </a:r>
            <a:r>
              <a:rPr lang="en-US" altLang="zh-CN" sz="2000" dirty="0" smtClean="0">
                <a:latin typeface="Adobe 楷体 Std R" pitchFamily="18" charset="-122"/>
                <a:ea typeface="Adobe 楷体 Std R" pitchFamily="18" charset="-122"/>
              </a:rPr>
              <a:t>.</a:t>
            </a:r>
            <a:endParaRPr lang="en-US" altLang="zh-CN" sz="2000" dirty="0">
              <a:latin typeface="Adobe 楷体 Std R" pitchFamily="18" charset="-122"/>
              <a:ea typeface="Adobe 楷体 Std R" pitchFamily="18" charset="-122"/>
            </a:endParaRPr>
          </a:p>
        </p:txBody>
      </p:sp>
      <p:sp>
        <p:nvSpPr>
          <p:cNvPr id="7" name="椭圆 6"/>
          <p:cNvSpPr/>
          <p:nvPr/>
        </p:nvSpPr>
        <p:spPr>
          <a:xfrm>
            <a:off x="2638573" y="284215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sp>
        <p:nvSpPr>
          <p:cNvPr id="8" name="文本框 7"/>
          <p:cNvSpPr txBox="1"/>
          <p:nvPr/>
        </p:nvSpPr>
        <p:spPr>
          <a:xfrm>
            <a:off x="2915661" y="2583395"/>
            <a:ext cx="6623988" cy="966355"/>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 Liu</a:t>
            </a:r>
            <a:r>
              <a:rPr lang="zh-CN" altLang="en-US" sz="2000" dirty="0" smtClean="0">
                <a:latin typeface="Adobe 楷体 Std R" pitchFamily="18" charset="-122"/>
                <a:ea typeface="Adobe 楷体 Std R" pitchFamily="18" charset="-122"/>
              </a:rPr>
              <a:t>等通过通话，短信记录，电话簿信息和问卷调查数据中的联系频率时长来对关系进行分类</a:t>
            </a:r>
            <a:r>
              <a:rPr lang="en-US" altLang="zh-CN" sz="2000" baseline="30000" dirty="0" smtClean="0">
                <a:latin typeface="微软雅黑" pitchFamily="34" charset="-122"/>
                <a:ea typeface="微软雅黑" pitchFamily="34" charset="-122"/>
              </a:rPr>
              <a:t>[4]</a:t>
            </a:r>
            <a:r>
              <a:rPr lang="en-US" altLang="zh-CN" sz="2000" dirty="0" smtClean="0">
                <a:latin typeface="Adobe 楷体 Std R" pitchFamily="18" charset="-122"/>
                <a:ea typeface="Adobe 楷体 Std R" pitchFamily="18" charset="-122"/>
              </a:rPr>
              <a:t>.</a:t>
            </a:r>
            <a:endParaRPr lang="en-US" altLang="zh-CN" sz="2000" dirty="0">
              <a:latin typeface="Adobe 楷体 Std R" pitchFamily="18" charset="-122"/>
              <a:ea typeface="Adobe 楷体 Std R" pitchFamily="18" charset="-122"/>
            </a:endParaRPr>
          </a:p>
        </p:txBody>
      </p:sp>
      <p:grpSp>
        <p:nvGrpSpPr>
          <p:cNvPr id="13" name="组合 12"/>
          <p:cNvGrpSpPr/>
          <p:nvPr/>
        </p:nvGrpSpPr>
        <p:grpSpPr>
          <a:xfrm>
            <a:off x="2638573" y="3911914"/>
            <a:ext cx="6901079" cy="966355"/>
            <a:chOff x="2067071" y="4024333"/>
            <a:chExt cx="6901079" cy="966355"/>
          </a:xfrm>
        </p:grpSpPr>
        <p:sp>
          <p:nvSpPr>
            <p:cNvPr id="14" name="文本框 13"/>
            <p:cNvSpPr txBox="1"/>
            <p:nvPr/>
          </p:nvSpPr>
          <p:spPr>
            <a:xfrm>
              <a:off x="2344162" y="4024333"/>
              <a:ext cx="6623988" cy="966355"/>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Das</a:t>
              </a:r>
              <a:r>
                <a:rPr lang="zh-CN" altLang="en-US" sz="2000" dirty="0" smtClean="0">
                  <a:latin typeface="Adobe 楷体 Std R" pitchFamily="18" charset="-122"/>
                  <a:ea typeface="Adobe 楷体 Std R" pitchFamily="18" charset="-122"/>
                </a:rPr>
                <a:t>等用户的通话和短信记录，提取出频率、时长、时域利用机器学习的方法对其进行建模用于关系分类</a:t>
              </a:r>
              <a:r>
                <a:rPr lang="en-US" altLang="zh-CN" sz="2000" baseline="30000" dirty="0" smtClean="0">
                  <a:latin typeface="微软雅黑" pitchFamily="34" charset="-122"/>
                  <a:ea typeface="微软雅黑" pitchFamily="34" charset="-122"/>
                </a:rPr>
                <a:t>[5]</a:t>
              </a:r>
              <a:r>
                <a:rPr lang="en-US" altLang="zh-CN" sz="2000" dirty="0" smtClean="0">
                  <a:latin typeface="Adobe 楷体 Std R" pitchFamily="18" charset="-122"/>
                  <a:ea typeface="Adobe 楷体 Std R" pitchFamily="18" charset="-122"/>
                </a:rPr>
                <a:t>.</a:t>
              </a:r>
              <a:endParaRPr lang="en-US" altLang="zh-CN" sz="2000" dirty="0">
                <a:latin typeface="Adobe 楷体 Std R" pitchFamily="18" charset="-122"/>
                <a:ea typeface="Adobe 楷体 Std R" pitchFamily="18" charset="-122"/>
              </a:endParaRPr>
            </a:p>
          </p:txBody>
        </p:sp>
        <p:sp>
          <p:nvSpPr>
            <p:cNvPr id="16" name="椭圆 15"/>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grpSp>
      <p:sp>
        <p:nvSpPr>
          <p:cNvPr id="24" name="圆角矩形 23"/>
          <p:cNvSpPr/>
          <p:nvPr/>
        </p:nvSpPr>
        <p:spPr>
          <a:xfrm>
            <a:off x="1649807" y="1351262"/>
            <a:ext cx="626083" cy="3576315"/>
          </a:xfrm>
          <a:prstGeom prst="roundRect">
            <a:avLst/>
          </a:prstGeom>
          <a:solidFill>
            <a:srgbClr val="2A6D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bg1"/>
                </a:solidFill>
                <a:latin typeface="Adobe 楷体 Std R" pitchFamily="18" charset="-122"/>
                <a:ea typeface="Adobe 楷体 Std R" pitchFamily="18" charset="-122"/>
              </a:rPr>
              <a:t>基于社交数据</a:t>
            </a:r>
            <a:endParaRPr lang="zh-CN" altLang="en-US" sz="2800" dirty="0">
              <a:solidFill>
                <a:schemeClr val="bg1"/>
              </a:solidFill>
              <a:latin typeface="Adobe 楷体 Std R" pitchFamily="18" charset="-122"/>
              <a:ea typeface="Adobe 楷体 Std R"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2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相关工作</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4" name="椭圆 3"/>
          <p:cNvSpPr/>
          <p:nvPr/>
        </p:nvSpPr>
        <p:spPr>
          <a:xfrm>
            <a:off x="2629337" y="1456740"/>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sp>
        <p:nvSpPr>
          <p:cNvPr id="5" name="文本框 4"/>
          <p:cNvSpPr txBox="1"/>
          <p:nvPr/>
        </p:nvSpPr>
        <p:spPr>
          <a:xfrm>
            <a:off x="2915660" y="1226554"/>
            <a:ext cx="7257040" cy="1015663"/>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Liu H</a:t>
            </a:r>
            <a:r>
              <a:rPr lang="zh-CN" altLang="en-US" sz="2000" dirty="0" smtClean="0">
                <a:latin typeface="Adobe 楷体 Std R" pitchFamily="18" charset="-122"/>
                <a:ea typeface="Adobe 楷体 Std R" pitchFamily="18" charset="-122"/>
              </a:rPr>
              <a:t>等针对用户的</a:t>
            </a:r>
            <a:r>
              <a:rPr lang="zh-CN" altLang="en-US" sz="2000" dirty="0" smtClean="0">
                <a:solidFill>
                  <a:srgbClr val="FF0000"/>
                </a:solidFill>
                <a:latin typeface="Adobe 楷体 Std R" pitchFamily="18" charset="-122"/>
                <a:ea typeface="Adobe 楷体 Std R" pitchFamily="18" charset="-122"/>
              </a:rPr>
              <a:t>地理轨迹</a:t>
            </a:r>
            <a:r>
              <a:rPr lang="zh-CN" altLang="en-US" sz="2000" dirty="0" smtClean="0">
                <a:latin typeface="Adobe 楷体 Std R" pitchFamily="18" charset="-122"/>
                <a:ea typeface="Adobe 楷体 Std R" pitchFamily="18" charset="-122"/>
              </a:rPr>
              <a:t>信息，提出了新的距离相似度定义</a:t>
            </a:r>
            <a:r>
              <a:rPr lang="zh-CN" altLang="en-US" sz="2000" dirty="0">
                <a:latin typeface="Adobe 楷体 Std R" pitchFamily="18" charset="-122"/>
                <a:ea typeface="Adobe 楷体 Std R" pitchFamily="18" charset="-122"/>
              </a:rPr>
              <a:t>：</a:t>
            </a:r>
            <a:r>
              <a:rPr lang="en-US" altLang="zh-CN" sz="2000" dirty="0" smtClean="0">
                <a:latin typeface="Adobe 楷体 Std R" pitchFamily="18" charset="-122"/>
                <a:ea typeface="Adobe 楷体 Std R" pitchFamily="18" charset="-122"/>
              </a:rPr>
              <a:t>Center of Mass</a:t>
            </a:r>
            <a:r>
              <a:rPr lang="en-US" altLang="zh-CN" sz="2000" baseline="30000" dirty="0">
                <a:latin typeface="微软雅黑" pitchFamily="34" charset="-122"/>
                <a:ea typeface="微软雅黑" pitchFamily="34" charset="-122"/>
              </a:rPr>
              <a:t> </a:t>
            </a:r>
            <a:r>
              <a:rPr lang="en-US" altLang="zh-CN" sz="2000" baseline="30000" dirty="0" smtClean="0">
                <a:latin typeface="微软雅黑" pitchFamily="34" charset="-122"/>
                <a:ea typeface="微软雅黑" pitchFamily="34" charset="-122"/>
              </a:rPr>
              <a:t>[6]</a:t>
            </a:r>
            <a:r>
              <a:rPr lang="en-US" altLang="zh-CN" sz="2000" dirty="0" smtClean="0">
                <a:latin typeface="Adobe 楷体 Std R" pitchFamily="18" charset="-122"/>
                <a:ea typeface="Adobe 楷体 Std R" pitchFamily="18" charset="-122"/>
              </a:rPr>
              <a:t>.</a:t>
            </a:r>
            <a:endParaRPr lang="en-US" altLang="zh-CN" sz="2000" baseline="30000" dirty="0" smtClean="0">
              <a:latin typeface="微软雅黑" pitchFamily="34" charset="-122"/>
              <a:ea typeface="微软雅黑" pitchFamily="34" charset="-122"/>
            </a:endParaRPr>
          </a:p>
        </p:txBody>
      </p:sp>
      <p:sp>
        <p:nvSpPr>
          <p:cNvPr id="7" name="椭圆 6"/>
          <p:cNvSpPr/>
          <p:nvPr/>
        </p:nvSpPr>
        <p:spPr>
          <a:xfrm>
            <a:off x="2638573" y="2470681"/>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sp>
        <p:nvSpPr>
          <p:cNvPr id="8" name="文本框 7"/>
          <p:cNvSpPr txBox="1"/>
          <p:nvPr/>
        </p:nvSpPr>
        <p:spPr>
          <a:xfrm>
            <a:off x="2915661" y="2250020"/>
            <a:ext cx="6623988" cy="553998"/>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 Ying</a:t>
            </a:r>
            <a:r>
              <a:rPr lang="zh-CN" altLang="en-US" sz="2000" dirty="0" smtClean="0">
                <a:latin typeface="Adobe 楷体 Std R" pitchFamily="18" charset="-122"/>
                <a:ea typeface="Adobe 楷体 Std R" pitchFamily="18" charset="-122"/>
              </a:rPr>
              <a:t>等提出基于</a:t>
            </a:r>
            <a:r>
              <a:rPr lang="zh-CN" altLang="en-US" sz="2000" dirty="0" smtClean="0">
                <a:solidFill>
                  <a:srgbClr val="FF0000"/>
                </a:solidFill>
                <a:latin typeface="Adobe 楷体 Std R" pitchFamily="18" charset="-122"/>
                <a:ea typeface="Adobe 楷体 Std R" pitchFamily="18" charset="-122"/>
              </a:rPr>
              <a:t>语义轨迹</a:t>
            </a:r>
            <a:r>
              <a:rPr lang="zh-CN" altLang="en-US" sz="2000" dirty="0" smtClean="0">
                <a:latin typeface="Adobe 楷体 Std R" pitchFamily="18" charset="-122"/>
                <a:ea typeface="Adobe 楷体 Std R" pitchFamily="18" charset="-122"/>
              </a:rPr>
              <a:t>的用户相似度挖掘</a:t>
            </a:r>
            <a:r>
              <a:rPr lang="en-US" altLang="zh-CN" sz="2000" dirty="0" smtClean="0">
                <a:latin typeface="Adobe 楷体 Std R" pitchFamily="18" charset="-122"/>
                <a:ea typeface="Adobe 楷体 Std R" pitchFamily="18" charset="-122"/>
              </a:rPr>
              <a:t>-MSTP</a:t>
            </a:r>
            <a:r>
              <a:rPr lang="zh-CN" altLang="en-US" sz="2000" dirty="0" smtClean="0">
                <a:latin typeface="Adobe 楷体 Std R" pitchFamily="18" charset="-122"/>
                <a:ea typeface="Adobe 楷体 Std R" pitchFamily="18" charset="-122"/>
              </a:rPr>
              <a:t>模型</a:t>
            </a:r>
            <a:r>
              <a:rPr lang="en-US" altLang="zh-CN" sz="2000" baseline="30000" dirty="0" smtClean="0">
                <a:latin typeface="微软雅黑" pitchFamily="34" charset="-122"/>
                <a:ea typeface="微软雅黑" pitchFamily="34" charset="-122"/>
              </a:rPr>
              <a:t>[7]</a:t>
            </a:r>
            <a:r>
              <a:rPr lang="en-US" altLang="zh-CN" sz="2000" dirty="0" smtClean="0">
                <a:latin typeface="Adobe 楷体 Std R" pitchFamily="18" charset="-122"/>
                <a:ea typeface="Adobe 楷体 Std R" pitchFamily="18" charset="-122"/>
              </a:rPr>
              <a:t>.</a:t>
            </a:r>
            <a:endParaRPr lang="en-US" altLang="zh-CN" sz="2000" dirty="0">
              <a:latin typeface="Adobe 楷体 Std R" pitchFamily="18" charset="-122"/>
              <a:ea typeface="Adobe 楷体 Std R" pitchFamily="18" charset="-122"/>
            </a:endParaRPr>
          </a:p>
        </p:txBody>
      </p:sp>
      <p:grpSp>
        <p:nvGrpSpPr>
          <p:cNvPr id="13" name="组合 12"/>
          <p:cNvGrpSpPr/>
          <p:nvPr/>
        </p:nvGrpSpPr>
        <p:grpSpPr>
          <a:xfrm>
            <a:off x="2638573" y="2911789"/>
            <a:ext cx="6901079" cy="553998"/>
            <a:chOff x="2067071" y="4024333"/>
            <a:chExt cx="6901079" cy="553998"/>
          </a:xfrm>
        </p:grpSpPr>
        <p:sp>
          <p:nvSpPr>
            <p:cNvPr id="14" name="文本框 13"/>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err="1" smtClean="0">
                  <a:latin typeface="Adobe 楷体 Std R" pitchFamily="18" charset="-122"/>
                  <a:ea typeface="Adobe 楷体 Std R" pitchFamily="18" charset="-122"/>
                </a:rPr>
                <a:t>Zhengyu</a:t>
              </a:r>
              <a:r>
                <a:rPr lang="zh-CN" altLang="en-US" sz="2000" dirty="0" smtClean="0">
                  <a:latin typeface="Adobe 楷体 Std R" pitchFamily="18" charset="-122"/>
                  <a:ea typeface="Adobe 楷体 Std R" pitchFamily="18" charset="-122"/>
                </a:rPr>
                <a:t>等提出了基于</a:t>
              </a:r>
              <a:r>
                <a:rPr lang="en-US" altLang="zh-CN" sz="2000" dirty="0" smtClean="0">
                  <a:latin typeface="Adobe 楷体 Std R" pitchFamily="18" charset="-122"/>
                  <a:ea typeface="Adobe 楷体 Std R" pitchFamily="18" charset="-122"/>
                </a:rPr>
                <a:t>TBHG </a:t>
              </a:r>
              <a:r>
                <a:rPr lang="zh-CN" altLang="en-US" sz="2000" dirty="0" smtClean="0">
                  <a:latin typeface="Adobe 楷体 Std R" pitchFamily="18" charset="-122"/>
                  <a:ea typeface="Adobe 楷体 Std R" pitchFamily="18" charset="-122"/>
                </a:rPr>
                <a:t>的用户相似度计算</a:t>
              </a:r>
              <a:r>
                <a:rPr lang="en-US" altLang="zh-CN" sz="2000" baseline="30000" dirty="0" smtClean="0">
                  <a:latin typeface="微软雅黑" pitchFamily="34" charset="-122"/>
                  <a:ea typeface="微软雅黑" pitchFamily="34" charset="-122"/>
                </a:rPr>
                <a:t>[8]</a:t>
              </a:r>
              <a:r>
                <a:rPr lang="en-US" altLang="zh-CN" sz="2000" dirty="0" smtClean="0">
                  <a:latin typeface="Adobe 楷体 Std R" pitchFamily="18" charset="-122"/>
                  <a:ea typeface="Adobe 楷体 Std R" pitchFamily="18" charset="-122"/>
                </a:rPr>
                <a:t>.</a:t>
              </a:r>
              <a:endParaRPr lang="zh-CN" altLang="en-US" sz="2000" dirty="0" smtClean="0">
                <a:latin typeface="Adobe 楷体 Std R" pitchFamily="18" charset="-122"/>
                <a:ea typeface="Adobe 楷体 Std R" pitchFamily="18" charset="-122"/>
              </a:endParaRPr>
            </a:p>
          </p:txBody>
        </p:sp>
        <p:sp>
          <p:nvSpPr>
            <p:cNvPr id="16" name="椭圆 15"/>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grpSp>
      <p:sp>
        <p:nvSpPr>
          <p:cNvPr id="24" name="圆角矩形 23"/>
          <p:cNvSpPr/>
          <p:nvPr/>
        </p:nvSpPr>
        <p:spPr>
          <a:xfrm>
            <a:off x="1649807" y="1351262"/>
            <a:ext cx="626083" cy="3576315"/>
          </a:xfrm>
          <a:prstGeom prst="roundRect">
            <a:avLst/>
          </a:prstGeom>
          <a:solidFill>
            <a:srgbClr val="2A6D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bg1"/>
                </a:solidFill>
                <a:latin typeface="Adobe 楷体 Std R" pitchFamily="18" charset="-122"/>
                <a:ea typeface="Adobe 楷体 Std R" pitchFamily="18" charset="-122"/>
              </a:rPr>
              <a:t>基于非社交数据</a:t>
            </a:r>
            <a:endParaRPr lang="zh-CN" altLang="en-US" sz="2800" dirty="0">
              <a:solidFill>
                <a:schemeClr val="bg1"/>
              </a:solidFill>
              <a:latin typeface="Adobe 楷体 Std R" pitchFamily="18" charset="-122"/>
              <a:ea typeface="Adobe 楷体 Std R" pitchFamily="18" charset="-122"/>
            </a:endParaRPr>
          </a:p>
        </p:txBody>
      </p:sp>
      <p:grpSp>
        <p:nvGrpSpPr>
          <p:cNvPr id="12" name="组合 11"/>
          <p:cNvGrpSpPr/>
          <p:nvPr/>
        </p:nvGrpSpPr>
        <p:grpSpPr>
          <a:xfrm>
            <a:off x="2629336" y="3649288"/>
            <a:ext cx="8204315" cy="553998"/>
            <a:chOff x="2067071" y="4024333"/>
            <a:chExt cx="6901079" cy="553998"/>
          </a:xfrm>
        </p:grpSpPr>
        <p:sp>
          <p:nvSpPr>
            <p:cNvPr id="15" name="文本框 14"/>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Wei-</a:t>
              </a:r>
              <a:r>
                <a:rPr lang="en-US" altLang="zh-CN" sz="2000" dirty="0" err="1" smtClean="0">
                  <a:latin typeface="Adobe 楷体 Std R" pitchFamily="18" charset="-122"/>
                  <a:ea typeface="Adobe 楷体 Std R" pitchFamily="18" charset="-122"/>
                </a:rPr>
                <a:t>jen</a:t>
              </a:r>
              <a:r>
                <a:rPr lang="zh-CN" altLang="en-US" sz="2000" dirty="0" smtClean="0">
                  <a:latin typeface="Adobe 楷体 Std R" pitchFamily="18" charset="-122"/>
                  <a:ea typeface="Adobe 楷体 Std R" pitchFamily="18" charset="-122"/>
                </a:rPr>
                <a:t>等将</a:t>
              </a:r>
              <a:r>
                <a:rPr lang="en-US" altLang="zh-CN" sz="2000" dirty="0" smtClean="0">
                  <a:latin typeface="Adobe 楷体 Std R" pitchFamily="18" charset="-122"/>
                  <a:ea typeface="Adobe 楷体 Std R" pitchFamily="18" charset="-122"/>
                </a:rPr>
                <a:t>WiFi</a:t>
              </a:r>
              <a:r>
                <a:rPr lang="zh-CN" altLang="en-US" sz="2000" dirty="0" smtClean="0">
                  <a:latin typeface="Adobe 楷体 Std R" pitchFamily="18" charset="-122"/>
                  <a:ea typeface="Adobe 楷体 Std R" pitchFamily="18" charset="-122"/>
                </a:rPr>
                <a:t>数据与其语义进行关联用来代表用户的</a:t>
              </a:r>
              <a:r>
                <a:rPr lang="zh-CN" altLang="en-US" sz="2000" dirty="0" smtClean="0">
                  <a:solidFill>
                    <a:srgbClr val="FF0000"/>
                  </a:solidFill>
                  <a:latin typeface="Adobe 楷体 Std R" pitchFamily="18" charset="-122"/>
                  <a:ea typeface="Adobe 楷体 Std R" pitchFamily="18" charset="-122"/>
                </a:rPr>
                <a:t>行为轨迹</a:t>
              </a:r>
              <a:r>
                <a:rPr lang="en-US" altLang="zh-CN" sz="2000" baseline="30000" dirty="0" smtClean="0">
                  <a:latin typeface="微软雅黑" pitchFamily="34" charset="-122"/>
                  <a:ea typeface="微软雅黑" pitchFamily="34" charset="-122"/>
                </a:rPr>
                <a:t>[9]</a:t>
              </a:r>
              <a:r>
                <a:rPr lang="en-US" altLang="zh-CN" sz="2000" dirty="0" smtClean="0">
                  <a:solidFill>
                    <a:srgbClr val="FF0000"/>
                  </a:solidFill>
                  <a:latin typeface="Adobe 楷体 Std R" pitchFamily="18" charset="-122"/>
                  <a:ea typeface="Adobe 楷体 Std R" pitchFamily="18" charset="-122"/>
                </a:rPr>
                <a:t>.</a:t>
              </a:r>
              <a:endParaRPr lang="zh-CN" altLang="en-US" sz="2000" dirty="0" smtClean="0">
                <a:solidFill>
                  <a:srgbClr val="FF0000"/>
                </a:solidFill>
                <a:latin typeface="Adobe 楷体 Std R" pitchFamily="18" charset="-122"/>
                <a:ea typeface="Adobe 楷体 Std R" pitchFamily="18" charset="-122"/>
              </a:endParaRPr>
            </a:p>
          </p:txBody>
        </p:sp>
        <p:sp>
          <p:nvSpPr>
            <p:cNvPr id="17" name="椭圆 16"/>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grpSp>
      <p:grpSp>
        <p:nvGrpSpPr>
          <p:cNvPr id="18" name="组合 17"/>
          <p:cNvGrpSpPr/>
          <p:nvPr/>
        </p:nvGrpSpPr>
        <p:grpSpPr>
          <a:xfrm>
            <a:off x="2629337" y="4483232"/>
            <a:ext cx="7733863" cy="553998"/>
            <a:chOff x="2067071" y="4024333"/>
            <a:chExt cx="6901079" cy="553998"/>
          </a:xfrm>
        </p:grpSpPr>
        <p:sp>
          <p:nvSpPr>
            <p:cNvPr id="19" name="文本框 18"/>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smtClean="0">
                  <a:latin typeface="Adobe 楷体 Std R" pitchFamily="18" charset="-122"/>
                  <a:ea typeface="Adobe 楷体 Std R" pitchFamily="18" charset="-122"/>
                </a:rPr>
                <a:t>Eagle</a:t>
              </a:r>
              <a:r>
                <a:rPr lang="zh-CN" altLang="en-US" sz="2000" dirty="0" smtClean="0">
                  <a:latin typeface="Adobe 楷体 Std R" pitchFamily="18" charset="-122"/>
                  <a:ea typeface="Adobe 楷体 Std R" pitchFamily="18" charset="-122"/>
                </a:rPr>
                <a:t>等通过分析手机收集的蓝牙数据挖掘出用户的</a:t>
              </a:r>
              <a:r>
                <a:rPr lang="zh-CN" altLang="en-US" sz="2000" dirty="0" smtClean="0">
                  <a:solidFill>
                    <a:srgbClr val="FF0000"/>
                  </a:solidFill>
                  <a:latin typeface="Adobe 楷体 Std R" pitchFamily="18" charset="-122"/>
                  <a:ea typeface="Adobe 楷体 Std R" pitchFamily="18" charset="-122"/>
                </a:rPr>
                <a:t>物理接触</a:t>
              </a:r>
              <a:r>
                <a:rPr lang="en-US" altLang="zh-CN" sz="2000" baseline="30000" dirty="0" smtClean="0">
                  <a:latin typeface="微软雅黑" pitchFamily="34" charset="-122"/>
                  <a:ea typeface="微软雅黑" pitchFamily="34" charset="-122"/>
                </a:rPr>
                <a:t>[10]</a:t>
              </a:r>
              <a:r>
                <a:rPr lang="en-US" altLang="zh-CN" sz="2000" dirty="0" smtClean="0">
                  <a:solidFill>
                    <a:srgbClr val="FF0000"/>
                  </a:solidFill>
                  <a:latin typeface="Adobe 楷体 Std R" pitchFamily="18" charset="-122"/>
                  <a:ea typeface="Adobe 楷体 Std R" pitchFamily="18" charset="-122"/>
                </a:rPr>
                <a:t>.</a:t>
              </a:r>
              <a:endParaRPr lang="zh-CN" altLang="en-US" sz="2000" dirty="0" smtClean="0">
                <a:solidFill>
                  <a:srgbClr val="FF0000"/>
                </a:solidFill>
                <a:latin typeface="Adobe 楷体 Std R" pitchFamily="18" charset="-122"/>
                <a:ea typeface="Adobe 楷体 Std R" pitchFamily="18" charset="-122"/>
              </a:endParaRPr>
            </a:p>
          </p:txBody>
        </p:sp>
        <p:sp>
          <p:nvSpPr>
            <p:cNvPr id="20" name="椭圆 19"/>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itchFamily="18" charset="-122"/>
                <a:ea typeface="Adobe 楷体 Std R" pitchFamily="18"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研究内容</a:t>
            </a:r>
            <a:endParaRPr lang="zh-CN" altLang="en-US" sz="4000" dirty="0">
              <a:latin typeface="Adobe 楷体 Std R" pitchFamily="18" charset="-122"/>
              <a:ea typeface="Adobe 楷体 Std R" pitchFamily="18" charset="-122"/>
            </a:endParaRPr>
          </a:p>
        </p:txBody>
      </p:sp>
      <p:sp>
        <p:nvSpPr>
          <p:cNvPr id="3" name="内容占位符 2"/>
          <p:cNvSpPr txBox="1"/>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marL="0" indent="0">
              <a:buFont typeface="Arial" charset="0"/>
              <a:buNone/>
            </a:pPr>
            <a:r>
              <a:rPr lang="zh-CN" altLang="en-US" sz="2000" dirty="0" smtClean="0">
                <a:latin typeface="Adobe 黑体 Std R" pitchFamily="34" charset="-122"/>
                <a:ea typeface="Adobe 黑体 Std R" pitchFamily="34" charset="-122"/>
              </a:rPr>
              <a:t>基于智能手机的非社交感知数据计算用户之间的关系强度</a:t>
            </a:r>
            <a:endParaRPr lang="en-US" altLang="zh-CN" sz="2000" dirty="0" smtClean="0">
              <a:latin typeface="Adobe 黑体 Std R" pitchFamily="34" charset="-122"/>
              <a:ea typeface="Adobe 黑体 Std R" pitchFamily="34" charset="-122"/>
            </a:endParaRPr>
          </a:p>
          <a:p>
            <a:pPr marL="0" indent="0">
              <a:buFont typeface="Arial" charset="0"/>
              <a:buNone/>
            </a:pPr>
            <a:endParaRPr lang="zh-CN" altLang="en-US" sz="2000" dirty="0" smtClean="0">
              <a:latin typeface="Adobe 黑体 Std R" pitchFamily="34" charset="-122"/>
              <a:ea typeface="Adobe 黑体 Std R" pitchFamily="34" charset="-122"/>
            </a:endParaRPr>
          </a:p>
          <a:p>
            <a:pPr lvl="1"/>
            <a:r>
              <a:rPr lang="zh-CN" altLang="en-US" sz="1600" spc="80" dirty="0" smtClean="0">
                <a:latin typeface="楷体"/>
                <a:cs typeface="楷体"/>
              </a:rPr>
              <a:t>基于用户日常轨迹位置数据计算用户之间的关系强度。</a:t>
            </a:r>
            <a:endParaRPr lang="en-US" altLang="zh-CN" sz="1600" spc="80" dirty="0" smtClean="0">
              <a:latin typeface="楷体"/>
              <a:cs typeface="楷体"/>
            </a:endParaRPr>
          </a:p>
          <a:p>
            <a:pPr lvl="1"/>
            <a:endParaRPr lang="en-US" altLang="zh-CN" sz="1600" spc="80" dirty="0">
              <a:latin typeface="楷体"/>
              <a:cs typeface="楷体"/>
            </a:endParaRPr>
          </a:p>
          <a:p>
            <a:pPr lvl="1"/>
            <a:r>
              <a:rPr lang="zh-CN" altLang="en-US" sz="1600" spc="80" dirty="0" smtClean="0">
                <a:latin typeface="楷体"/>
                <a:cs typeface="楷体"/>
              </a:rPr>
              <a:t>基于用户设备</a:t>
            </a:r>
            <a:r>
              <a:rPr lang="en-US" altLang="zh-CN" sz="1600" spc="80" dirty="0" smtClean="0">
                <a:latin typeface="楷体"/>
                <a:cs typeface="楷体"/>
              </a:rPr>
              <a:t>WiFi</a:t>
            </a:r>
            <a:r>
              <a:rPr lang="zh-CN" altLang="en-US" sz="1600" spc="80" dirty="0" smtClean="0">
                <a:latin typeface="楷体"/>
                <a:cs typeface="楷体"/>
              </a:rPr>
              <a:t>上下文环境感知数据计算用户之间的关系强度。</a:t>
            </a:r>
            <a:endParaRPr lang="zh-CN" altLang="en-US" sz="1600" dirty="0" smtClean="0">
              <a:latin typeface="楷体"/>
              <a:cs typeface="楷体"/>
            </a:endParaRPr>
          </a:p>
          <a:p>
            <a:pPr lvl="1"/>
            <a:endParaRPr lang="en-US" altLang="zh-CN" sz="1600" spc="80" dirty="0" smtClean="0">
              <a:latin typeface="楷体"/>
              <a:cs typeface="楷体"/>
            </a:endParaRPr>
          </a:p>
          <a:p>
            <a:pPr lvl="1"/>
            <a:r>
              <a:rPr lang="zh-CN" altLang="en-US" sz="1600" spc="80" dirty="0" smtClean="0">
                <a:latin typeface="楷体"/>
                <a:cs typeface="楷体"/>
              </a:rPr>
              <a:t>基于用户设备蓝牙上下文环境感知数据计算用户之间的关系强度。</a:t>
            </a:r>
            <a:endParaRPr lang="en-US" altLang="zh-CN" sz="1600" spc="80" dirty="0" smtClean="0">
              <a:latin typeface="楷体"/>
              <a:cs typeface="楷体"/>
            </a:endParaRPr>
          </a:p>
          <a:p>
            <a:pPr lvl="1"/>
            <a:endParaRPr lang="en-US" altLang="zh-CN" sz="1600" spc="80" dirty="0">
              <a:latin typeface="楷体"/>
              <a:cs typeface="楷体"/>
            </a:endParaRPr>
          </a:p>
          <a:p>
            <a:pPr lvl="1"/>
            <a:r>
              <a:rPr lang="zh-CN" altLang="en-US" sz="1600" spc="80" dirty="0" smtClean="0">
                <a:latin typeface="楷体"/>
                <a:cs typeface="楷体"/>
              </a:rPr>
              <a:t>采用集成学习思想对计算结果进行融合。</a:t>
            </a:r>
            <a:endParaRPr lang="zh-CN" altLang="en-US" sz="1600" dirty="0" smtClean="0">
              <a:latin typeface="楷体"/>
              <a:cs typeface="楷体"/>
            </a:endParaRPr>
          </a:p>
          <a:p>
            <a:pPr lvl="1"/>
            <a:endParaRPr lang="en-US" altLang="zh-CN" sz="1600" spc="80" dirty="0" smtClean="0">
              <a:latin typeface="楷体"/>
              <a:cs typeface="楷体"/>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1839" y="6251941"/>
            <a:ext cx="2251522" cy="420060"/>
          </a:xfrm>
          <a:prstGeom prst="rect">
            <a:avLst/>
          </a:prstGeom>
        </p:spPr>
      </p:pic>
      <p:pic>
        <p:nvPicPr>
          <p:cNvPr id="5"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589" y="3192587"/>
            <a:ext cx="621029" cy="621029"/>
          </a:xfrm>
          <a:prstGeom prst="rect">
            <a:avLst/>
          </a:prstGeom>
        </p:spPr>
      </p:pic>
      <p:sp>
        <p:nvSpPr>
          <p:cNvPr id="6" name="TextBox 4"/>
          <p:cNvSpPr txBox="1"/>
          <p:nvPr/>
        </p:nvSpPr>
        <p:spPr>
          <a:xfrm>
            <a:off x="1289271" y="3324227"/>
            <a:ext cx="236055" cy="369332"/>
          </a:xfrm>
          <a:prstGeom prst="rect">
            <a:avLst/>
          </a:prstGeom>
          <a:noFill/>
        </p:spPr>
        <p:txBody>
          <a:bodyPr wrap="square" rtlCol="0">
            <a:spAutoFit/>
          </a:bodyPr>
          <a:lstStyle/>
          <a:p>
            <a:r>
              <a:rPr lang="en-US" altLang="zh-CN" dirty="0" smtClean="0"/>
              <a:t>A</a:t>
            </a:r>
            <a:endParaRPr lang="zh-CN" altLang="en-US" dirty="0"/>
          </a:p>
        </p:txBody>
      </p:sp>
      <p:pic>
        <p:nvPicPr>
          <p:cNvPr id="7"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1725" y="2232052"/>
            <a:ext cx="621029" cy="621029"/>
          </a:xfrm>
          <a:prstGeom prst="rect">
            <a:avLst/>
          </a:prstGeom>
        </p:spPr>
      </p:pic>
      <p:sp>
        <p:nvSpPr>
          <p:cNvPr id="8" name="TextBox 10"/>
          <p:cNvSpPr txBox="1"/>
          <p:nvPr/>
        </p:nvSpPr>
        <p:spPr>
          <a:xfrm>
            <a:off x="2513407" y="2363692"/>
            <a:ext cx="236055" cy="369332"/>
          </a:xfrm>
          <a:prstGeom prst="rect">
            <a:avLst/>
          </a:prstGeom>
          <a:noFill/>
        </p:spPr>
        <p:txBody>
          <a:bodyPr wrap="square" rtlCol="0">
            <a:spAutoFit/>
          </a:bodyPr>
          <a:lstStyle/>
          <a:p>
            <a:r>
              <a:rPr lang="en-US" altLang="zh-CN" dirty="0"/>
              <a:t>B</a:t>
            </a:r>
            <a:endParaRPr lang="zh-CN" altLang="en-US" dirty="0"/>
          </a:p>
        </p:txBody>
      </p:sp>
      <p:pic>
        <p:nvPicPr>
          <p:cNvPr id="9"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5359" y="3192587"/>
            <a:ext cx="621029" cy="621029"/>
          </a:xfrm>
          <a:prstGeom prst="rect">
            <a:avLst/>
          </a:prstGeom>
        </p:spPr>
      </p:pic>
      <p:sp>
        <p:nvSpPr>
          <p:cNvPr id="10" name="TextBox 12"/>
          <p:cNvSpPr txBox="1"/>
          <p:nvPr/>
        </p:nvSpPr>
        <p:spPr>
          <a:xfrm>
            <a:off x="2517041" y="3324227"/>
            <a:ext cx="236055" cy="369332"/>
          </a:xfrm>
          <a:prstGeom prst="rect">
            <a:avLst/>
          </a:prstGeom>
          <a:noFill/>
        </p:spPr>
        <p:txBody>
          <a:bodyPr wrap="square" rtlCol="0">
            <a:spAutoFit/>
          </a:bodyPr>
          <a:lstStyle/>
          <a:p>
            <a:r>
              <a:rPr lang="en-US" altLang="zh-CN" dirty="0"/>
              <a:t>C</a:t>
            </a:r>
            <a:endParaRPr lang="zh-CN" altLang="en-US" dirty="0"/>
          </a:p>
        </p:txBody>
      </p:sp>
      <p:pic>
        <p:nvPicPr>
          <p:cNvPr id="11"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1725" y="4280328"/>
            <a:ext cx="621029" cy="621029"/>
          </a:xfrm>
          <a:prstGeom prst="rect">
            <a:avLst/>
          </a:prstGeom>
        </p:spPr>
      </p:pic>
      <p:sp>
        <p:nvSpPr>
          <p:cNvPr id="12" name="TextBox 14"/>
          <p:cNvSpPr txBox="1"/>
          <p:nvPr/>
        </p:nvSpPr>
        <p:spPr>
          <a:xfrm>
            <a:off x="2513407" y="4411968"/>
            <a:ext cx="236055" cy="369332"/>
          </a:xfrm>
          <a:prstGeom prst="rect">
            <a:avLst/>
          </a:prstGeom>
          <a:noFill/>
        </p:spPr>
        <p:txBody>
          <a:bodyPr wrap="square" rtlCol="0">
            <a:spAutoFit/>
          </a:bodyPr>
          <a:lstStyle/>
          <a:p>
            <a:r>
              <a:rPr lang="en-US" altLang="zh-CN" dirty="0"/>
              <a:t>D</a:t>
            </a:r>
            <a:endParaRPr lang="zh-CN" altLang="en-US" dirty="0"/>
          </a:p>
        </p:txBody>
      </p:sp>
      <p:cxnSp>
        <p:nvCxnSpPr>
          <p:cNvPr id="13" name="直接箭头连接符 12"/>
          <p:cNvCxnSpPr>
            <a:stCxn id="5" idx="3"/>
          </p:cNvCxnSpPr>
          <p:nvPr/>
        </p:nvCxnSpPr>
        <p:spPr>
          <a:xfrm flipV="1">
            <a:off x="1748618" y="2489409"/>
            <a:ext cx="496789" cy="101369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5" idx="3"/>
          </p:cNvCxnSpPr>
          <p:nvPr/>
        </p:nvCxnSpPr>
        <p:spPr>
          <a:xfrm flipV="1">
            <a:off x="1748618" y="3449944"/>
            <a:ext cx="496789" cy="53158"/>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5" idx="3"/>
          </p:cNvCxnSpPr>
          <p:nvPr/>
        </p:nvCxnSpPr>
        <p:spPr>
          <a:xfrm>
            <a:off x="1748618" y="3503102"/>
            <a:ext cx="650922" cy="1039547"/>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8436" y="2279929"/>
            <a:ext cx="457200" cy="457200"/>
          </a:xfrm>
          <a:prstGeom prst="rect">
            <a:avLst/>
          </a:prstGeom>
        </p:spPr>
      </p:pic>
      <p:pic>
        <p:nvPicPr>
          <p:cNvPr id="17" name="图片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45194" y="4376231"/>
            <a:ext cx="457200" cy="457200"/>
          </a:xfrm>
          <a:prstGeom prst="rect">
            <a:avLst/>
          </a:prstGeom>
        </p:spPr>
      </p:pic>
      <p:pic>
        <p:nvPicPr>
          <p:cNvPr id="18" name="图片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49981" y="3315174"/>
            <a:ext cx="457200" cy="457200"/>
          </a:xfrm>
          <a:prstGeom prst="rect">
            <a:avLst/>
          </a:prstGeom>
        </p:spPr>
      </p:pic>
      <p:sp>
        <p:nvSpPr>
          <p:cNvPr id="21" name="加号 20"/>
          <p:cNvSpPr/>
          <p:nvPr/>
        </p:nvSpPr>
        <p:spPr>
          <a:xfrm>
            <a:off x="3856069" y="3114809"/>
            <a:ext cx="723900" cy="723428"/>
          </a:xfrm>
          <a:prstGeom prst="mathPlu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22"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16674" y="3027116"/>
            <a:ext cx="722387" cy="722387"/>
          </a:xfrm>
          <a:prstGeom prst="rect">
            <a:avLst/>
          </a:prstGeom>
        </p:spPr>
      </p:pic>
      <p:sp>
        <p:nvSpPr>
          <p:cNvPr id="23" name="TextBox 26"/>
          <p:cNvSpPr txBox="1"/>
          <p:nvPr/>
        </p:nvSpPr>
        <p:spPr>
          <a:xfrm>
            <a:off x="7529702" y="3239416"/>
            <a:ext cx="286067" cy="369332"/>
          </a:xfrm>
          <a:prstGeom prst="rect">
            <a:avLst/>
          </a:prstGeom>
          <a:noFill/>
        </p:spPr>
        <p:txBody>
          <a:bodyPr wrap="square" rtlCol="0">
            <a:spAutoFit/>
          </a:bodyPr>
          <a:lstStyle/>
          <a:p>
            <a:r>
              <a:rPr lang="en-US" altLang="zh-CN" dirty="0"/>
              <a:t>B</a:t>
            </a:r>
            <a:endParaRPr lang="zh-CN" altLang="en-US" dirty="0"/>
          </a:p>
        </p:txBody>
      </p:sp>
      <p:pic>
        <p:nvPicPr>
          <p:cNvPr id="24"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92888" y="3065216"/>
            <a:ext cx="722387" cy="722387"/>
          </a:xfrm>
          <a:prstGeom prst="rect">
            <a:avLst/>
          </a:prstGeom>
        </p:spPr>
      </p:pic>
      <p:sp>
        <p:nvSpPr>
          <p:cNvPr id="25" name="TextBox 28"/>
          <p:cNvSpPr txBox="1"/>
          <p:nvPr/>
        </p:nvSpPr>
        <p:spPr>
          <a:xfrm>
            <a:off x="9105916" y="3277516"/>
            <a:ext cx="286067" cy="369332"/>
          </a:xfrm>
          <a:prstGeom prst="rect">
            <a:avLst/>
          </a:prstGeom>
          <a:noFill/>
        </p:spPr>
        <p:txBody>
          <a:bodyPr wrap="square" rtlCol="0">
            <a:spAutoFit/>
          </a:bodyPr>
          <a:lstStyle/>
          <a:p>
            <a:r>
              <a:rPr lang="en-US" altLang="zh-CN" dirty="0"/>
              <a:t>C</a:t>
            </a:r>
            <a:endParaRPr lang="zh-CN" altLang="en-US" dirty="0"/>
          </a:p>
        </p:txBody>
      </p:sp>
      <p:pic>
        <p:nvPicPr>
          <p:cNvPr id="26"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84572" y="3033567"/>
            <a:ext cx="722387" cy="722387"/>
          </a:xfrm>
          <a:prstGeom prst="rect">
            <a:avLst/>
          </a:prstGeom>
        </p:spPr>
      </p:pic>
      <p:sp>
        <p:nvSpPr>
          <p:cNvPr id="27" name="TextBox 30"/>
          <p:cNvSpPr txBox="1"/>
          <p:nvPr/>
        </p:nvSpPr>
        <p:spPr>
          <a:xfrm>
            <a:off x="10897600" y="3245867"/>
            <a:ext cx="286067" cy="369332"/>
          </a:xfrm>
          <a:prstGeom prst="rect">
            <a:avLst/>
          </a:prstGeom>
          <a:noFill/>
        </p:spPr>
        <p:txBody>
          <a:bodyPr wrap="square" rtlCol="0">
            <a:spAutoFit/>
          </a:bodyPr>
          <a:lstStyle/>
          <a:p>
            <a:r>
              <a:rPr lang="en-US" altLang="zh-CN" dirty="0"/>
              <a:t>D</a:t>
            </a:r>
            <a:endParaRPr lang="zh-CN" altLang="en-US" dirty="0"/>
          </a:p>
        </p:txBody>
      </p:sp>
      <p:sp>
        <p:nvSpPr>
          <p:cNvPr id="30" name="右箭头 29"/>
          <p:cNvSpPr/>
          <p:nvPr/>
        </p:nvSpPr>
        <p:spPr>
          <a:xfrm>
            <a:off x="6248400" y="3282077"/>
            <a:ext cx="681023" cy="42100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燕尾形 30"/>
          <p:cNvSpPr/>
          <p:nvPr/>
        </p:nvSpPr>
        <p:spPr>
          <a:xfrm>
            <a:off x="8410575" y="3324699"/>
            <a:ext cx="247650" cy="288610"/>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chemeClr val="tx1"/>
              </a:solidFill>
            </a:endParaRPr>
          </a:p>
        </p:txBody>
      </p:sp>
      <p:sp>
        <p:nvSpPr>
          <p:cNvPr id="32" name="燕尾形 31"/>
          <p:cNvSpPr/>
          <p:nvPr/>
        </p:nvSpPr>
        <p:spPr>
          <a:xfrm>
            <a:off x="10020100" y="3315174"/>
            <a:ext cx="247650" cy="288610"/>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fade">
                                      <p:cBhvr>
                                        <p:cTn id="22" dur="500"/>
                                        <p:tgtEl>
                                          <p:spTgt spid="3">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hidden"/>
                                      </p:to>
                                    </p:set>
                                  </p:childTnLst>
                                </p:cTn>
                              </p:par>
                            </p:childTnLst>
                          </p:cTn>
                        </p:par>
                        <p:par>
                          <p:cTn id="33" fill="hold">
                            <p:stCondLst>
                              <p:cond delay="0"/>
                            </p:stCondLst>
                            <p:childTnLst>
                              <p:par>
                                <p:cTn id="34" presetID="10" presetClass="entr" presetSubtype="0" fill="hold" nodeType="after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par>
                                <p:cTn id="46" presetID="10" presetClass="entr" presetSubtype="0"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10" presetClass="entr" presetSubtype="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par>
                                <p:cTn id="58" presetID="10" presetClass="entr" presetSubtype="0" fill="hold" nodeType="with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par>
                                <p:cTn id="61" presetID="10" presetClass="entr" presetSubtype="0"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500"/>
                                        <p:tgtEl>
                                          <p:spTgt spid="14"/>
                                        </p:tgtEl>
                                      </p:cBhvr>
                                    </p:animEffect>
                                  </p:childTnLst>
                                </p:cTn>
                              </p:par>
                              <p:par>
                                <p:cTn id="64" presetID="10" presetClass="entr" presetSubtype="0" fill="hold"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fade">
                                      <p:cBhvr>
                                        <p:cTn id="71" dur="500"/>
                                        <p:tgtEl>
                                          <p:spTgt spid="2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par>
                                <p:cTn id="77" presetID="10" presetClass="entr" presetSubtype="0" fill="hold" nodeType="with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500"/>
                                        <p:tgtEl>
                                          <p:spTgt spid="17"/>
                                        </p:tgtEl>
                                      </p:cBhvr>
                                    </p:animEffect>
                                  </p:childTnLst>
                                </p:cTn>
                              </p:par>
                              <p:par>
                                <p:cTn id="80" presetID="10" presetClass="entr" presetSubtype="0" fill="hold" nodeType="with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500"/>
                                        <p:tgtEl>
                                          <p:spTgt spid="1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5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2"/>
                                        </p:tgtEl>
                                        <p:attrNameLst>
                                          <p:attrName>style.visibility</p:attrName>
                                        </p:attrNameLst>
                                      </p:cBhvr>
                                      <p:to>
                                        <p:strVal val="visible"/>
                                      </p:to>
                                    </p:set>
                                    <p:animEffect transition="in" filter="fade">
                                      <p:cBhvr>
                                        <p:cTn id="92" dur="500"/>
                                        <p:tgtEl>
                                          <p:spTgt spid="2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500"/>
                                        <p:tgtEl>
                                          <p:spTgt spid="23"/>
                                        </p:tgtEl>
                                      </p:cBhvr>
                                    </p:animEffect>
                                  </p:childTnLst>
                                </p:cTn>
                              </p:par>
                              <p:par>
                                <p:cTn id="96" presetID="10" presetClass="entr" presetSubtype="0" fill="hold"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5"/>
                                        </p:tgtEl>
                                        <p:attrNameLst>
                                          <p:attrName>style.visibility</p:attrName>
                                        </p:attrNameLst>
                                      </p:cBhvr>
                                      <p:to>
                                        <p:strVal val="visible"/>
                                      </p:to>
                                    </p:set>
                                    <p:animEffect transition="in" filter="fade">
                                      <p:cBhvr>
                                        <p:cTn id="101" dur="500"/>
                                        <p:tgtEl>
                                          <p:spTgt spid="25"/>
                                        </p:tgtEl>
                                      </p:cBhvr>
                                    </p:animEffect>
                                  </p:childTnLst>
                                </p:cTn>
                              </p:par>
                              <p:par>
                                <p:cTn id="102" presetID="10" presetClass="entr" presetSubtype="0" fill="hold" nodeType="withEffect">
                                  <p:stCondLst>
                                    <p:cond delay="0"/>
                                  </p:stCondLst>
                                  <p:childTnLst>
                                    <p:set>
                                      <p:cBhvr>
                                        <p:cTn id="103" dur="1" fill="hold">
                                          <p:stCondLst>
                                            <p:cond delay="0"/>
                                          </p:stCondLst>
                                        </p:cTn>
                                        <p:tgtEl>
                                          <p:spTgt spid="26"/>
                                        </p:tgtEl>
                                        <p:attrNameLst>
                                          <p:attrName>style.visibility</p:attrName>
                                        </p:attrNameLst>
                                      </p:cBhvr>
                                      <p:to>
                                        <p:strVal val="visible"/>
                                      </p:to>
                                    </p:set>
                                    <p:animEffect transition="in" filter="fade">
                                      <p:cBhvr>
                                        <p:cTn id="104" dur="500"/>
                                        <p:tgtEl>
                                          <p:spTgt spid="26"/>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fade">
                                      <p:cBhvr>
                                        <p:cTn id="107" dur="500"/>
                                        <p:tgtEl>
                                          <p:spTgt spid="27"/>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fade">
                                      <p:cBhvr>
                                        <p:cTn id="110" dur="500"/>
                                        <p:tgtEl>
                                          <p:spTgt spid="3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12" grpId="0"/>
      <p:bldP spid="21" grpId="0" animBg="1"/>
      <p:bldP spid="23" grpId="0"/>
      <p:bldP spid="25" grpId="0"/>
      <p:bldP spid="27" grpId="0"/>
      <p:bldP spid="30" grpId="0" animBg="1"/>
      <p:bldP spid="31" grpId="0" animBg="1"/>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数据集</a:t>
            </a:r>
            <a:endParaRPr lang="zh-CN" altLang="en-US" sz="4000" dirty="0">
              <a:latin typeface="Adobe 楷体 Std R" pitchFamily="18" charset="-122"/>
              <a:ea typeface="Adobe 楷体 Std R" pitchFamily="18"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863" y="1592556"/>
            <a:ext cx="5681319" cy="3446584"/>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3" name="文本框 2"/>
          <p:cNvSpPr txBox="1"/>
          <p:nvPr/>
        </p:nvSpPr>
        <p:spPr>
          <a:xfrm>
            <a:off x="6937513" y="2500240"/>
            <a:ext cx="4939748" cy="1631216"/>
          </a:xfrm>
          <a:prstGeom prst="rect">
            <a:avLst/>
          </a:prstGeom>
          <a:noFill/>
        </p:spPr>
        <p:txBody>
          <a:bodyPr wrap="square" rtlCol="0">
            <a:spAutoFit/>
          </a:bodyPr>
          <a:lstStyle/>
          <a:p>
            <a:pPr marL="285750" indent="-285750">
              <a:buFont typeface="Arial" charset="0"/>
              <a:buChar char="•"/>
            </a:pPr>
            <a:r>
              <a:rPr lang="zh-CN" altLang="en-US" sz="2000" dirty="0" smtClean="0">
                <a:latin typeface="Adobe 楷体 Std R" pitchFamily="18" charset="-122"/>
                <a:ea typeface="Adobe 楷体 Std R" pitchFamily="18" charset="-122"/>
              </a:rPr>
              <a:t>每个志愿者的关系强度主观意识排序表</a:t>
            </a:r>
            <a:endParaRPr lang="en-US" altLang="zh-CN" sz="2000" dirty="0" smtClean="0">
              <a:latin typeface="Adobe 楷体 Std R" pitchFamily="18" charset="-122"/>
              <a:ea typeface="Adobe 楷体 Std R" pitchFamily="18" charset="-122"/>
            </a:endParaRPr>
          </a:p>
          <a:p>
            <a:pPr marL="285750" indent="-285750">
              <a:buFont typeface="Arial" charset="0"/>
              <a:buChar char="•"/>
            </a:pPr>
            <a:endParaRPr lang="en-US" altLang="zh-CN" sz="2000" dirty="0">
              <a:latin typeface="Adobe 楷体 Std R" pitchFamily="18" charset="-122"/>
              <a:ea typeface="Adobe 楷体 Std R" pitchFamily="18" charset="-122"/>
            </a:endParaRPr>
          </a:p>
          <a:p>
            <a:pPr marL="285750" indent="-285750">
              <a:buFont typeface="Arial" charset="0"/>
              <a:buChar char="•"/>
            </a:pPr>
            <a:endParaRPr lang="en-US" altLang="zh-CN" sz="2000" dirty="0" smtClean="0">
              <a:latin typeface="Adobe 楷体 Std R" pitchFamily="18" charset="-122"/>
              <a:ea typeface="Adobe 楷体 Std R" pitchFamily="18" charset="-122"/>
            </a:endParaRPr>
          </a:p>
          <a:p>
            <a:pPr marL="285750" indent="-285750">
              <a:buFont typeface="Arial" charset="0"/>
              <a:buChar char="•"/>
            </a:pPr>
            <a:r>
              <a:rPr lang="zh-CN" altLang="en-US" sz="2000" dirty="0" smtClean="0">
                <a:latin typeface="Adobe 楷体 Std R" pitchFamily="18" charset="-122"/>
                <a:ea typeface="Adobe 楷体 Std R" pitchFamily="18" charset="-122"/>
              </a:rPr>
              <a:t>根据主观意识排序表结果来作为用户之间的关系强度</a:t>
            </a:r>
            <a:endParaRPr lang="zh-CN" altLang="en-US" sz="2000" dirty="0">
              <a:latin typeface="Adobe 楷体 Std R" pitchFamily="18" charset="-122"/>
              <a:ea typeface="Adobe 楷体 Std R"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模型框架</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19299" y="1190793"/>
            <a:ext cx="6886576" cy="4492341"/>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itchFamily="18" charset="-122"/>
                <a:ea typeface="Adobe 楷体 Std R" pitchFamily="18" charset="-122"/>
              </a:rPr>
              <a:t>日常轨迹数据</a:t>
            </a:r>
            <a:endParaRPr lang="zh-CN" altLang="en-US" sz="4000" dirty="0">
              <a:latin typeface="Adobe 楷体 Std R" pitchFamily="18" charset="-122"/>
              <a:ea typeface="Adobe 楷体 Std R" pitchFamily="18"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285" y="1299409"/>
            <a:ext cx="5502199" cy="4715149"/>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68453" y="1774874"/>
            <a:ext cx="5667722" cy="3826969"/>
          </a:xfrm>
          <a:prstGeom prst="rect">
            <a:avLst/>
          </a:prstGeo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6323" y="1392257"/>
            <a:ext cx="9290322" cy="462230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3"/>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childTnLst>
                          </p:cTn>
                        </p:par>
                        <p:par>
                          <p:cTn id="23" fill="hold">
                            <p:stCondLst>
                              <p:cond delay="0"/>
                            </p:stCondLst>
                            <p:childTnLst>
                              <p:par>
                                <p:cTn id="24" presetID="42"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1824</Words>
  <Application>Microsoft Office PowerPoint</Application>
  <PresentationFormat>自定义</PresentationFormat>
  <Paragraphs>186</Paragraphs>
  <Slides>31</Slides>
  <Notes>26</Notes>
  <HiddenSlides>0</HiddenSlides>
  <MMClips>0</MMClips>
  <ScaleCrop>false</ScaleCrop>
  <HeadingPairs>
    <vt:vector size="4" baseType="variant">
      <vt:variant>
        <vt:lpstr>主题</vt:lpstr>
      </vt:variant>
      <vt:variant>
        <vt:i4>1</vt:i4>
      </vt:variant>
      <vt:variant>
        <vt:lpstr>幻灯片标题</vt:lpstr>
      </vt:variant>
      <vt:variant>
        <vt:i4>31</vt:i4>
      </vt:variant>
    </vt:vector>
  </HeadingPairs>
  <TitlesOfParts>
    <vt:vector size="32" baseType="lpstr">
      <vt:lpstr>Office 主题​​</vt:lpstr>
      <vt:lpstr>基于多源感知数据的用户关系强度分析研究</vt:lpstr>
      <vt:lpstr>PowerPoint 演示文稿</vt:lpstr>
      <vt:lpstr>研究背景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基于智能手机非社交感知数据的用户关系计算研究</dc:title>
  <dc:creator>WF</dc:creator>
  <cp:lastModifiedBy>feng</cp:lastModifiedBy>
  <cp:revision>77</cp:revision>
  <dcterms:created xsi:type="dcterms:W3CDTF">2016-10-19T14:27:28Z</dcterms:created>
  <dcterms:modified xsi:type="dcterms:W3CDTF">2016-10-19T14:51:29Z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1033-10.1.0.5672</vt:lpwstr>
  </property>
</Properties>
</file>

<file path=docProps/thumbnail.jpeg>
</file>